
<file path=[Content_Types].xml><?xml version="1.0" encoding="utf-8"?>
<Types xmlns="http://schemas.openxmlformats.org/package/2006/content-types">
  <Default Extension="xml" ContentType="application/xml"/>
  <Default Extension="jpg" ContentType="image/pn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8" r:id="rId3"/>
    <p:sldId id="301" r:id="rId4"/>
    <p:sldId id="260" r:id="rId5"/>
    <p:sldId id="262" r:id="rId6"/>
    <p:sldId id="282" r:id="rId7"/>
    <p:sldId id="266" r:id="rId8"/>
    <p:sldId id="265" r:id="rId9"/>
    <p:sldId id="284" r:id="rId10"/>
    <p:sldId id="283" r:id="rId11"/>
    <p:sldId id="274" r:id="rId12"/>
    <p:sldId id="269" r:id="rId13"/>
    <p:sldId id="277" r:id="rId14"/>
    <p:sldId id="295" r:id="rId15"/>
    <p:sldId id="270" r:id="rId16"/>
    <p:sldId id="308" r:id="rId17"/>
    <p:sldId id="279" r:id="rId18"/>
    <p:sldId id="275" r:id="rId19"/>
    <p:sldId id="290" r:id="rId20"/>
    <p:sldId id="289" r:id="rId21"/>
    <p:sldId id="291" r:id="rId22"/>
    <p:sldId id="307" r:id="rId23"/>
    <p:sldId id="281" r:id="rId24"/>
    <p:sldId id="296" r:id="rId25"/>
    <p:sldId id="297" r:id="rId26"/>
    <p:sldId id="309" r:id="rId27"/>
    <p:sldId id="299" r:id="rId28"/>
    <p:sldId id="300" r:id="rId29"/>
    <p:sldId id="302" r:id="rId30"/>
    <p:sldId id="303" r:id="rId31"/>
    <p:sldId id="304" r:id="rId32"/>
    <p:sldId id="305" r:id="rId33"/>
    <p:sldId id="306" r:id="rId34"/>
    <p:sldId id="313" r:id="rId35"/>
    <p:sldId id="294" r:id="rId36"/>
    <p:sldId id="298" r:id="rId37"/>
    <p:sldId id="272" r:id="rId38"/>
    <p:sldId id="310" r:id="rId39"/>
    <p:sldId id="311" r:id="rId40"/>
    <p:sldId id="312" r:id="rId41"/>
    <p:sldId id="314" r:id="rId42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8" autoAdjust="0"/>
    <p:restoredTop sz="97513" autoAdjust="0"/>
  </p:normalViewPr>
  <p:slideViewPr>
    <p:cSldViewPr snapToGrid="0" snapToObjects="1">
      <p:cViewPr>
        <p:scale>
          <a:sx n="100" d="100"/>
          <a:sy n="100" d="100"/>
        </p:scale>
        <p:origin x="-75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79FA0-4AC5-ED45-A9F6-84DE9763E740}" type="datetimeFigureOut">
              <a:rPr kumimoji="1" lang="ja-JP" altLang="en-US" smtClean="0"/>
              <a:t>2015/01/29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EFB7F-FCB3-A34A-A9BD-A08A28F94A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98396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5732E-1EED-4543-881F-972229E6B1B6}" type="datetimeFigureOut">
              <a:rPr kumimoji="1" lang="ja-JP" altLang="en-US" smtClean="0"/>
              <a:t>2015/01/29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F73EB-1888-A141-B341-54E2E60D1F6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66200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F73EB-1888-A141-B341-54E2E60D1F6E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686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F73EB-1888-A141-B341-54E2E60D1F6E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686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F73EB-1888-A141-B341-54E2E60D1F6E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686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CF73EB-1888-A141-B341-54E2E60D1F6E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68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F4B590-D415-6040-956E-B9DA33AB2FCE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6128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B13314D-FB24-394F-B9DB-1363644B2575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171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2813739-12D8-5849-9750-4528E7BD551B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315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4C32AB-030C-044B-B697-FAE12B0A7418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5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DD67B7-7871-0746-AB74-7E5663A82A9F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940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1AB6056-9CD5-1548-83F7-120990FD7AFC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7250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D4C2B15-BBBB-684F-918A-83B8D929F322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215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E3D000E-6775-C84D-8CF3-9DD23AEB7F8D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577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7EC4811-CDAE-F148-9846-6A1C40D93697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905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30611F-F9D1-4049-9145-B5DF28609604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2117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5B1270A-8584-BE4F-B1CA-DB11ED56F2A7}" type="datetime1">
              <a:rPr kumimoji="1" lang="en-US" altLang="ja-JP" smtClean="0"/>
              <a:t>2015/01/29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9237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ship-clip-art--ship-clipart-3.gi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26" y="5381625"/>
            <a:ext cx="1682749" cy="1367834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35356"/>
            <a:ext cx="8229600" cy="930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348686"/>
            <a:ext cx="8229600" cy="477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24770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0000"/>
                </a:solidFill>
              </a:defRPr>
            </a:lvl1pPr>
          </a:lstStyle>
          <a:p>
            <a:fld id="{E88CC018-E5C4-CA4D-9E93-0C6755BEFDA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457200" y="1165370"/>
            <a:ext cx="82296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3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応用プロジェクト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伊藤航大、岡太朗、町田</a:t>
            </a:r>
            <a:r>
              <a:rPr lang="ja-JP" altLang="en-US" dirty="0" smtClean="0"/>
              <a:t>愛実、</a:t>
            </a:r>
            <a:endParaRPr lang="en-US" altLang="ja-JP" dirty="0" smtClean="0"/>
          </a:p>
          <a:p>
            <a:r>
              <a:rPr lang="ja-JP" altLang="en-US" dirty="0" smtClean="0"/>
              <a:t>横山勇輝</a:t>
            </a:r>
            <a:endParaRPr kumimoji="1" lang="en-US" altLang="ja-JP" dirty="0" smtClean="0"/>
          </a:p>
        </p:txBody>
      </p:sp>
      <p:pic>
        <p:nvPicPr>
          <p:cNvPr id="4" name="図 3" descr="ship-clip-art--ship-clipart-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26" y="5381625"/>
            <a:ext cx="1682749" cy="1367834"/>
          </a:xfrm>
          <a:prstGeom prst="rect">
            <a:avLst/>
          </a:prstGeom>
        </p:spPr>
      </p:pic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0418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まとめると、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1439334"/>
            <a:ext cx="3928533" cy="646331"/>
          </a:xfrm>
          <a:prstGeom prst="rect">
            <a:avLst/>
          </a:prstGeom>
          <a:noFill/>
          <a:ln w="28575" cmpd="sng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/>
              <a:t>m</a:t>
            </a:r>
            <a:r>
              <a:rPr lang="en-US" altLang="ja-JP" sz="3600" dirty="0" smtClean="0"/>
              <a:t>ax </a:t>
            </a:r>
            <a:r>
              <a:rPr lang="en-US" altLang="ja-JP" sz="3600" dirty="0"/>
              <a:t>R</a:t>
            </a:r>
            <a:r>
              <a:rPr lang="en-US" altLang="ja-JP" sz="3600" dirty="0" smtClean="0"/>
              <a:t>evenue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75200" y="1448377"/>
            <a:ext cx="3911601" cy="646331"/>
          </a:xfrm>
          <a:prstGeom prst="rect">
            <a:avLst/>
          </a:prstGeom>
          <a:noFill/>
          <a:ln w="28575" cmpd="sng"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/>
              <a:t>min</a:t>
            </a:r>
            <a:r>
              <a:rPr kumimoji="1" lang="en-US" altLang="ja-JP" sz="3600" dirty="0" smtClean="0"/>
              <a:t> Cost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199" y="2472267"/>
            <a:ext cx="39285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/>
              <a:t>採取した</a:t>
            </a:r>
            <a:r>
              <a:rPr lang="en-US" altLang="ja-JP" sz="3200" dirty="0" smtClean="0"/>
              <a:t>LNG A</a:t>
            </a:r>
            <a:r>
              <a:rPr lang="en-US" altLang="ja-JP" sz="3200" dirty="0"/>
              <a:t>[m</a:t>
            </a:r>
            <a:r>
              <a:rPr lang="en-US" altLang="ja-JP" sz="3200" baseline="30000" dirty="0"/>
              <a:t>3</a:t>
            </a:r>
            <a:r>
              <a:rPr lang="en-US" altLang="ja-JP" sz="3200" dirty="0" smtClean="0"/>
              <a:t>]</a:t>
            </a:r>
            <a:r>
              <a:rPr kumimoji="1" lang="en-US" altLang="ja-JP" sz="3200" dirty="0" smtClean="0"/>
              <a:t> 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88933" y="2472267"/>
            <a:ext cx="44365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FLNG</a:t>
            </a:r>
            <a:r>
              <a:rPr lang="ja-JP" altLang="en-US" sz="3200" dirty="0" smtClean="0"/>
              <a:t> </a:t>
            </a:r>
            <a:r>
              <a:rPr lang="ja-JP" altLang="en-US" sz="3200" dirty="0"/>
              <a:t>の貯蔵</a:t>
            </a:r>
            <a:r>
              <a:rPr lang="ja-JP" altLang="en-US" sz="3200" dirty="0" smtClean="0"/>
              <a:t>能力</a:t>
            </a:r>
            <a:r>
              <a:rPr lang="en-US" altLang="ja-JP" sz="3200" dirty="0" smtClean="0"/>
              <a:t>W</a:t>
            </a:r>
            <a:r>
              <a:rPr lang="en-US" altLang="ja-JP" sz="3200" baseline="-25000" dirty="0" smtClean="0"/>
              <a:t>0</a:t>
            </a:r>
            <a:r>
              <a:rPr lang="en-US" altLang="ja-JP" sz="3200" dirty="0"/>
              <a:t>[m</a:t>
            </a:r>
            <a:r>
              <a:rPr lang="en-US" altLang="ja-JP" sz="3200" baseline="30000" dirty="0"/>
              <a:t>3</a:t>
            </a:r>
            <a:r>
              <a:rPr lang="en-US" altLang="ja-JP" sz="3200" dirty="0"/>
              <a:t>]</a:t>
            </a:r>
          </a:p>
          <a:p>
            <a:endParaRPr lang="en-US" altLang="ja-JP" sz="3200" dirty="0" smtClean="0"/>
          </a:p>
          <a:p>
            <a:r>
              <a:rPr lang="ja-JP" altLang="en-US" sz="3200" dirty="0" smtClean="0"/>
              <a:t>船</a:t>
            </a:r>
            <a:r>
              <a:rPr lang="ja-JP" altLang="en-US" sz="3200" dirty="0"/>
              <a:t>の積載可能量</a:t>
            </a:r>
            <a:r>
              <a:rPr lang="en-US" altLang="ja-JP" sz="3200" dirty="0"/>
              <a:t> W[m</a:t>
            </a:r>
            <a:r>
              <a:rPr lang="en-US" altLang="ja-JP" sz="3200" baseline="30000" dirty="0"/>
              <a:t>3</a:t>
            </a:r>
            <a:r>
              <a:rPr lang="en-US" altLang="ja-JP" sz="3200" dirty="0"/>
              <a:t>]</a:t>
            </a:r>
          </a:p>
          <a:p>
            <a:endParaRPr lang="en-US" altLang="ja-JP" sz="3200" dirty="0" smtClean="0"/>
          </a:p>
          <a:p>
            <a:r>
              <a:rPr lang="ja-JP" altLang="en-US" sz="3200" dirty="0" smtClean="0"/>
              <a:t>船</a:t>
            </a:r>
            <a:r>
              <a:rPr lang="ja-JP" altLang="en-US" sz="3200" dirty="0"/>
              <a:t>の隻数</a:t>
            </a:r>
            <a:r>
              <a:rPr lang="en-US" altLang="ja-JP" sz="3200" dirty="0"/>
              <a:t> N[</a:t>
            </a:r>
            <a:r>
              <a:rPr lang="ja-JP" altLang="en-US" sz="3200" dirty="0"/>
              <a:t>隻</a:t>
            </a:r>
            <a:r>
              <a:rPr lang="en-US" altLang="ja-JP" sz="3200" dirty="0" smtClean="0"/>
              <a:t>]</a:t>
            </a:r>
          </a:p>
          <a:p>
            <a:endParaRPr lang="en-US" altLang="ja-JP" sz="3200" dirty="0"/>
          </a:p>
          <a:p>
            <a:r>
              <a:rPr lang="en-US" altLang="en-US" sz="3200" dirty="0" err="1" smtClean="0"/>
              <a:t>航行速度v</a:t>
            </a:r>
            <a:r>
              <a:rPr lang="en-US" altLang="en-US" sz="3200" dirty="0" smtClean="0"/>
              <a:t>[km/h]</a:t>
            </a:r>
            <a:endParaRPr lang="en-US" altLang="ja-JP" sz="2800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7653867" y="5198533"/>
            <a:ext cx="0" cy="813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図形グループ 24"/>
          <p:cNvGrpSpPr/>
          <p:nvPr/>
        </p:nvGrpSpPr>
        <p:grpSpPr>
          <a:xfrm>
            <a:off x="457199" y="2472267"/>
            <a:ext cx="7196669" cy="3539430"/>
            <a:chOff x="457199" y="2472267"/>
            <a:chExt cx="7196669" cy="3539430"/>
          </a:xfrm>
        </p:grpSpPr>
        <p:cxnSp>
          <p:nvCxnSpPr>
            <p:cNvPr id="10" name="直線コネクタ 9"/>
            <p:cNvCxnSpPr/>
            <p:nvPr/>
          </p:nvCxnSpPr>
          <p:spPr>
            <a:xfrm>
              <a:off x="457199" y="2472267"/>
              <a:ext cx="0" cy="3539430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457199" y="6011697"/>
              <a:ext cx="7196668" cy="0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4385732" y="5198533"/>
              <a:ext cx="3268136" cy="0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457199" y="2472267"/>
              <a:ext cx="3928533" cy="0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4385732" y="2472267"/>
              <a:ext cx="1" cy="2726266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図形グループ 34"/>
          <p:cNvGrpSpPr/>
          <p:nvPr/>
        </p:nvGrpSpPr>
        <p:grpSpPr>
          <a:xfrm>
            <a:off x="4588933" y="2472267"/>
            <a:ext cx="4436534" cy="2506133"/>
            <a:chOff x="4588933" y="2472267"/>
            <a:chExt cx="4436534" cy="2506133"/>
          </a:xfrm>
        </p:grpSpPr>
        <p:cxnSp>
          <p:nvCxnSpPr>
            <p:cNvPr id="27" name="直線コネクタ 26"/>
            <p:cNvCxnSpPr/>
            <p:nvPr/>
          </p:nvCxnSpPr>
          <p:spPr>
            <a:xfrm>
              <a:off x="4588933" y="2472267"/>
              <a:ext cx="0" cy="2506133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4588933" y="4978400"/>
              <a:ext cx="4436534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9025467" y="2472267"/>
              <a:ext cx="0" cy="2506133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4588933" y="2472267"/>
              <a:ext cx="4436534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テキスト ボックス 35"/>
          <p:cNvSpPr txBox="1"/>
          <p:nvPr/>
        </p:nvSpPr>
        <p:spPr>
          <a:xfrm>
            <a:off x="457200" y="3124776"/>
            <a:ext cx="8568267" cy="2308324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3600" dirty="0" smtClean="0"/>
              <a:t>海上の波・時間・状況によって変動する。</a:t>
            </a:r>
            <a:endParaRPr lang="en-US" altLang="ja-JP" sz="3600" dirty="0" smtClean="0"/>
          </a:p>
          <a:p>
            <a:pPr algn="ctr"/>
            <a:r>
              <a:rPr kumimoji="1" lang="en-US" altLang="ja-JP" sz="3600" dirty="0" smtClean="0"/>
              <a:t>⇩</a:t>
            </a:r>
          </a:p>
          <a:p>
            <a:pPr algn="ctr"/>
            <a:r>
              <a:rPr lang="ja-JP" altLang="en-US" sz="3600" dirty="0" smtClean="0"/>
              <a:t>シミュレーション内で状況に合わせて</a:t>
            </a:r>
            <a:endParaRPr lang="en-US" altLang="ja-JP" sz="3600" dirty="0" smtClean="0"/>
          </a:p>
          <a:p>
            <a:pPr algn="ctr"/>
            <a:r>
              <a:rPr lang="ja-JP" altLang="en-US" sz="3600" dirty="0" smtClean="0"/>
              <a:t>最適戦略を組む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194252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まとめると、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8686"/>
            <a:ext cx="8229600" cy="954247"/>
          </a:xfrm>
        </p:spPr>
        <p:txBody>
          <a:bodyPr/>
          <a:lstStyle/>
          <a:p>
            <a:r>
              <a:rPr kumimoji="1" lang="ja-JP" altLang="en-US" dirty="0" smtClean="0"/>
              <a:t>目的：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年後の利益最大化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200" y="1995142"/>
            <a:ext cx="8229600" cy="83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/>
              <a:t>m</a:t>
            </a:r>
            <a:r>
              <a:rPr lang="en-US" altLang="ja-JP" dirty="0" smtClean="0"/>
              <a:t>ax</a:t>
            </a:r>
            <a:r>
              <a:rPr lang="en-US" altLang="en-US" dirty="0" smtClean="0"/>
              <a:t> Profit = </a:t>
            </a:r>
            <a:r>
              <a:rPr lang="en-US" altLang="en-US" u="sng" dirty="0" smtClean="0">
                <a:solidFill>
                  <a:schemeClr val="accent1"/>
                </a:solidFill>
              </a:rPr>
              <a:t>max Revenue</a:t>
            </a:r>
            <a:r>
              <a:rPr lang="en-US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en-US" dirty="0" smtClean="0"/>
              <a:t>– </a:t>
            </a:r>
            <a:r>
              <a:rPr lang="en-US" altLang="ja-JP" u="sng" dirty="0" smtClean="0">
                <a:solidFill>
                  <a:schemeClr val="accent2"/>
                </a:solidFill>
              </a:rPr>
              <a:t>min Cost</a:t>
            </a:r>
            <a:r>
              <a:rPr lang="ja-JP" altLang="en-US" dirty="0" smtClean="0">
                <a:solidFill>
                  <a:schemeClr val="accent2"/>
                </a:solidFill>
              </a:rPr>
              <a:t> 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2048933" y="2523067"/>
            <a:ext cx="2235200" cy="524933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57199" y="3081867"/>
            <a:ext cx="4114801" cy="1200329"/>
          </a:xfrm>
          <a:prstGeom prst="rect">
            <a:avLst/>
          </a:prstGeom>
          <a:noFill/>
          <a:ln w="28575" cmpd="sng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m</a:t>
            </a:r>
            <a:r>
              <a:rPr lang="en-US" altLang="ja-JP" sz="3600" dirty="0" smtClean="0"/>
              <a:t>ax revenue = max </a:t>
            </a:r>
            <a:r>
              <a:rPr lang="ja-JP" altLang="en-US" sz="3600" dirty="0" smtClean="0"/>
              <a:t>採取した</a:t>
            </a:r>
            <a:r>
              <a:rPr lang="en-US" altLang="ja-JP" sz="3600" dirty="0" smtClean="0"/>
              <a:t>LNG</a:t>
            </a:r>
            <a:endParaRPr kumimoji="1" lang="ja-JP" altLang="en-US" sz="3600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299200" y="2523067"/>
            <a:ext cx="818510" cy="55880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4910667" y="3098801"/>
            <a:ext cx="3776133" cy="1569660"/>
          </a:xfrm>
          <a:prstGeom prst="rect">
            <a:avLst/>
          </a:prstGeom>
          <a:noFill/>
          <a:ln w="28575" cmpd="sng"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ja-JP" sz="3200" dirty="0"/>
              <a:t>m</a:t>
            </a:r>
            <a:r>
              <a:rPr lang="en-US" altLang="ja-JP" sz="3200" dirty="0" smtClean="0"/>
              <a:t>in Cost = </a:t>
            </a:r>
          </a:p>
          <a:p>
            <a:r>
              <a:rPr lang="en-US" altLang="ja-JP" sz="3200" dirty="0"/>
              <a:t>m</a:t>
            </a:r>
            <a:r>
              <a:rPr lang="en-US" altLang="ja-JP" sz="3200" dirty="0" smtClean="0"/>
              <a:t>in </a:t>
            </a:r>
            <a:r>
              <a:rPr lang="ja-JP" altLang="en-US" sz="3200" dirty="0" smtClean="0"/>
              <a:t>運転費</a:t>
            </a:r>
            <a:r>
              <a:rPr lang="en-US" altLang="ja-JP" sz="3200" dirty="0" smtClean="0"/>
              <a:t>+ </a:t>
            </a:r>
            <a:r>
              <a:rPr lang="en-US" altLang="ja-JP" sz="3200" dirty="0"/>
              <a:t>min </a:t>
            </a:r>
            <a:r>
              <a:rPr lang="en-US" altLang="ja-JP" sz="3200" dirty="0" smtClean="0"/>
              <a:t>   </a:t>
            </a:r>
            <a:r>
              <a:rPr lang="ja-JP" altLang="en-US" sz="3200" dirty="0" smtClean="0"/>
              <a:t>建設費</a:t>
            </a:r>
            <a:r>
              <a:rPr lang="en-US" altLang="ja-JP" sz="3200" dirty="0" smtClean="0"/>
              <a:t>+ </a:t>
            </a:r>
            <a:r>
              <a:rPr lang="en-US" altLang="ja-JP" sz="3200" dirty="0"/>
              <a:t>min </a:t>
            </a:r>
            <a:r>
              <a:rPr lang="ja-JP" altLang="en-US" sz="3200" dirty="0" smtClean="0"/>
              <a:t>固定費</a:t>
            </a:r>
            <a:endParaRPr kumimoji="1" lang="ja-JP" altLang="en-US" sz="32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422400" y="5057205"/>
            <a:ext cx="629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/>
              <a:t>を達成するために</a:t>
            </a:r>
            <a:endParaRPr kumimoji="1" lang="en-US" altLang="ja-JP" sz="4000" dirty="0" smtClean="0"/>
          </a:p>
          <a:p>
            <a:pPr algn="ctr"/>
            <a:r>
              <a:rPr kumimoji="1" lang="ja-JP" altLang="en-US" sz="4000" dirty="0" smtClean="0"/>
              <a:t>考えるべきは、</a:t>
            </a:r>
            <a:endParaRPr kumimoji="1" lang="ja-JP" altLang="en-US" sz="4000" dirty="0"/>
          </a:p>
        </p:txBody>
      </p:sp>
      <p:sp>
        <p:nvSpPr>
          <p:cNvPr id="13" name="フレーム 12"/>
          <p:cNvSpPr/>
          <p:nvPr/>
        </p:nvSpPr>
        <p:spPr>
          <a:xfrm>
            <a:off x="247708" y="1277924"/>
            <a:ext cx="8659225" cy="3581943"/>
          </a:xfrm>
          <a:prstGeom prst="frame">
            <a:avLst>
              <a:gd name="adj1" fmla="val 2658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979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0" y="2404533"/>
            <a:ext cx="9143999" cy="1759479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最も効率良く</a:t>
            </a:r>
            <a:r>
              <a:rPr kumimoji="1" lang="en-US" altLang="ja-JP" dirty="0" smtClean="0"/>
              <a:t>LNG</a:t>
            </a:r>
            <a:r>
              <a:rPr kumimoji="1" lang="ja-JP" altLang="en-US" dirty="0" smtClean="0"/>
              <a:t>を回収でき、速度を抑えた航行戦略！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889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/>
              <a:t>なんと、</a:t>
            </a:r>
            <a:endParaRPr kumimoji="1" lang="en-US" altLang="ja-JP" dirty="0" smtClean="0"/>
          </a:p>
          <a:p>
            <a:endParaRPr lang="en-US" altLang="ja-JP" dirty="0"/>
          </a:p>
          <a:p>
            <a:pPr marL="0" indent="0" algn="ctr">
              <a:buNone/>
            </a:pPr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 使ってプログラミング組んで、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可視化もしました</a:t>
            </a:r>
            <a:r>
              <a:rPr lang="ja-JP" altLang="en-US" dirty="0" smtClean="0"/>
              <a:t>！</a:t>
            </a:r>
            <a:endParaRPr lang="en-US" altLang="ja-JP" dirty="0" smtClean="0"/>
          </a:p>
          <a:p>
            <a:pPr marL="0" indent="0" algn="ctr">
              <a:buNone/>
            </a:pPr>
            <a:endParaRPr kumimoji="1" lang="en-US" altLang="ja-JP" dirty="0"/>
          </a:p>
          <a:p>
            <a:pPr marL="0" indent="0" algn="ctr">
              <a:buNone/>
            </a:pPr>
            <a:r>
              <a:rPr lang="ja-JP" altLang="en-US" sz="4800" dirty="0" smtClean="0"/>
              <a:t>ご覧ください！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98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デモ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49450"/>
            <a:ext cx="8229600" cy="3575050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0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戦略</a:t>
            </a:r>
            <a:r>
              <a:rPr lang="ja-JP" altLang="en-US" dirty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テーマ：とにかく</a:t>
            </a:r>
            <a:r>
              <a:rPr kumimoji="1" lang="en-US" altLang="ja-JP" dirty="0" smtClean="0"/>
              <a:t>FLNG</a:t>
            </a:r>
            <a:r>
              <a:rPr kumimoji="1" lang="ja-JP" altLang="en-US" dirty="0" smtClean="0"/>
              <a:t>を休ませるな！そしてできるだけゆっくり航行しよう！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→FLNG</a:t>
            </a:r>
            <a:r>
              <a:rPr lang="ja-JP" altLang="en-US" dirty="0" smtClean="0"/>
              <a:t>に常に</a:t>
            </a:r>
            <a:r>
              <a:rPr lang="en-US" altLang="ja-JP" dirty="0" smtClean="0"/>
              <a:t>LNG</a:t>
            </a:r>
            <a:r>
              <a:rPr lang="ja-JP" altLang="en-US" dirty="0" smtClean="0"/>
              <a:t>船を係船させる。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→</a:t>
            </a:r>
            <a:r>
              <a:rPr lang="ja-JP" altLang="en-US" dirty="0" smtClean="0"/>
              <a:t>係船中の船が</a:t>
            </a:r>
            <a:r>
              <a:rPr lang="en-US" altLang="ja-JP" dirty="0" smtClean="0"/>
              <a:t>FLNG</a:t>
            </a:r>
            <a:r>
              <a:rPr lang="ja-JP" altLang="en-US" dirty="0" smtClean="0"/>
              <a:t>を離れると同時に次の船が係船する。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利点：</a:t>
            </a:r>
            <a:r>
              <a:rPr lang="ja-JP" altLang="en-US" dirty="0"/>
              <a:t>航行速度</a:t>
            </a:r>
            <a:r>
              <a:rPr lang="en-US" altLang="ja-JP" dirty="0" smtClean="0"/>
              <a:t>v</a:t>
            </a:r>
            <a:r>
              <a:rPr lang="ja-JP" altLang="en-US" dirty="0" smtClean="0"/>
              <a:t>の</a:t>
            </a:r>
            <a:r>
              <a:rPr lang="ja-JP" altLang="en-US" dirty="0"/>
              <a:t>節約</a:t>
            </a:r>
          </a:p>
          <a:p>
            <a:pPr marL="0" indent="0">
              <a:buNone/>
            </a:pPr>
            <a:r>
              <a:rPr lang="ja-JP" altLang="en-US" dirty="0" smtClean="0"/>
              <a:t>　　　　</a:t>
            </a:r>
            <a:r>
              <a:rPr lang="ja-JP" altLang="en-US" dirty="0"/>
              <a:t>効率良い</a:t>
            </a:r>
            <a:r>
              <a:rPr lang="en-US" altLang="ja-JP" dirty="0"/>
              <a:t>LNG</a:t>
            </a:r>
            <a:r>
              <a:rPr lang="ja-JP" altLang="en-US" dirty="0"/>
              <a:t>の</a:t>
            </a:r>
            <a:r>
              <a:rPr lang="ja-JP" altLang="en-US" dirty="0" smtClean="0"/>
              <a:t>回収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48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デモ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49450"/>
            <a:ext cx="8229600" cy="3575050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3178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戦略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8686"/>
            <a:ext cx="8229600" cy="5007664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テーマ：夜間の空白時間をうまく使おう！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→</a:t>
            </a:r>
            <a:r>
              <a:rPr lang="ja-JP" altLang="en-US" dirty="0" smtClean="0"/>
              <a:t>F</a:t>
            </a:r>
            <a:r>
              <a:rPr lang="en-US" altLang="ja-JP" dirty="0" smtClean="0"/>
              <a:t>LNG</a:t>
            </a:r>
            <a:r>
              <a:rPr lang="ja-JP" altLang="en-US" dirty="0" smtClean="0"/>
              <a:t>の状況（</a:t>
            </a:r>
            <a:r>
              <a:rPr lang="en-US" altLang="ja-JP" dirty="0" err="1" smtClean="0"/>
              <a:t>full,normal,shortage</a:t>
            </a:r>
            <a:r>
              <a:rPr lang="ja-JP" altLang="en-US" dirty="0" smtClean="0"/>
              <a:t>）と翌日の朝まで係船した場合どれだけ</a:t>
            </a:r>
            <a:r>
              <a:rPr lang="en-US" altLang="ja-JP" dirty="0" smtClean="0"/>
              <a:t>FLNG</a:t>
            </a:r>
            <a:r>
              <a:rPr lang="ja-JP" altLang="en-US" dirty="0" smtClean="0"/>
              <a:t>が非稼動状態になるかについて検討する。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→</a:t>
            </a:r>
            <a:r>
              <a:rPr lang="ja-JP" altLang="en-US" dirty="0" smtClean="0"/>
              <a:t>状況によって</a:t>
            </a:r>
            <a:r>
              <a:rPr lang="en-US" altLang="ja-JP" dirty="0" smtClean="0"/>
              <a:t>FLNG</a:t>
            </a:r>
            <a:r>
              <a:rPr lang="ja-JP" altLang="en-US" dirty="0" smtClean="0"/>
              <a:t>の出発時刻を</a:t>
            </a:r>
            <a:r>
              <a:rPr lang="en-US" altLang="ja-JP" dirty="0" smtClean="0"/>
              <a:t>17</a:t>
            </a:r>
            <a:r>
              <a:rPr lang="ja-JP" altLang="en-US" dirty="0" smtClean="0"/>
              <a:t>時で途中出発にするか翌日の朝</a:t>
            </a:r>
            <a:r>
              <a:rPr lang="en-US" altLang="ja-JP" dirty="0" smtClean="0"/>
              <a:t>LNG</a:t>
            </a:r>
            <a:r>
              <a:rPr lang="ja-JP" altLang="en-US" dirty="0" smtClean="0"/>
              <a:t>を満タンにした状態で出発するか判断する。</a:t>
            </a: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 smtClean="0"/>
              <a:t>利点：効率良い</a:t>
            </a:r>
            <a:r>
              <a:rPr lang="en-US" altLang="ja-JP" dirty="0" smtClean="0"/>
              <a:t>LNG</a:t>
            </a:r>
            <a:r>
              <a:rPr lang="ja-JP" altLang="en-US" dirty="0" smtClean="0"/>
              <a:t>の回収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欠点：船の往来が増える</a:t>
            </a: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輸送費大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9488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戦略</a:t>
            </a:r>
            <a:r>
              <a:rPr lang="ja-JP" altLang="ja-JP" dirty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テーマ：</a:t>
            </a:r>
            <a:r>
              <a:rPr kumimoji="1" lang="en-US" altLang="ja-JP" dirty="0" smtClean="0"/>
              <a:t>FLNG</a:t>
            </a:r>
            <a:r>
              <a:rPr kumimoji="1" lang="ja-JP" altLang="en-US" dirty="0" smtClean="0"/>
              <a:t>が干上がらないようにする。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906347" y="5654212"/>
            <a:ext cx="5230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906347" y="2871243"/>
            <a:ext cx="0" cy="2782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159763" y="2409578"/>
            <a:ext cx="149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LNG A[m</a:t>
            </a:r>
            <a:r>
              <a:rPr kumimoji="1" lang="en-US" altLang="ja-JP" sz="2400" baseline="30000" dirty="0" smtClean="0"/>
              <a:t>3</a:t>
            </a:r>
            <a:r>
              <a:rPr kumimoji="1" lang="en-US" altLang="ja-JP" sz="2400" dirty="0" smtClean="0"/>
              <a:t>]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36773" y="5382084"/>
            <a:ext cx="57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t [h] </a:t>
            </a:r>
            <a:endParaRPr kumimoji="1"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1906347" y="3250416"/>
            <a:ext cx="746583" cy="2403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2652930" y="3250417"/>
            <a:ext cx="0" cy="250099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 flipV="1">
            <a:off x="2652930" y="3279436"/>
            <a:ext cx="4000001" cy="210264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1906348" y="5382084"/>
            <a:ext cx="4746583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6652931" y="5382084"/>
            <a:ext cx="0" cy="27212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36076" y="5230902"/>
            <a:ext cx="161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Q [m</a:t>
            </a:r>
            <a:r>
              <a:rPr kumimoji="1" lang="en-US" altLang="ja-JP" baseline="30000" dirty="0" smtClean="0"/>
              <a:t>3</a:t>
            </a:r>
            <a:r>
              <a:rPr kumimoji="1" lang="en-US" altLang="ja-JP" dirty="0" smtClean="0"/>
              <a:t>/h]</a:t>
            </a:r>
            <a:r>
              <a:rPr kumimoji="1" lang="ja-JP" altLang="en-US" dirty="0" smtClean="0"/>
              <a:t> * </a:t>
            </a:r>
            <a:r>
              <a:rPr kumimoji="1" lang="en-US" altLang="ja-JP" dirty="0" smtClean="0"/>
              <a:t>54h</a:t>
            </a:r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2271267" y="5716514"/>
            <a:ext cx="763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隻目</a:t>
            </a:r>
            <a:endParaRPr kumimoji="1" lang="en-US" altLang="ja-JP" dirty="0" smtClean="0"/>
          </a:p>
          <a:p>
            <a:r>
              <a:rPr lang="ja-JP" altLang="en-US" dirty="0" smtClean="0"/>
              <a:t>到着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271268" y="5654213"/>
            <a:ext cx="76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年目</a:t>
            </a:r>
            <a:endParaRPr kumimoji="1" lang="ja-JP" altLang="en-US" dirty="0"/>
          </a:p>
        </p:txBody>
      </p:sp>
      <p:cxnSp>
        <p:nvCxnSpPr>
          <p:cNvPr id="40" name="直線コネクタ 39"/>
          <p:cNvCxnSpPr/>
          <p:nvPr/>
        </p:nvCxnSpPr>
        <p:spPr>
          <a:xfrm flipH="1" flipV="1">
            <a:off x="2652930" y="4278455"/>
            <a:ext cx="4000001" cy="110362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/>
          <p:cNvCxnSpPr/>
          <p:nvPr/>
        </p:nvCxnSpPr>
        <p:spPr>
          <a:xfrm>
            <a:off x="3034592" y="3431835"/>
            <a:ext cx="0" cy="967565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3145022" y="3900499"/>
            <a:ext cx="2819402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n</a:t>
            </a:r>
            <a:r>
              <a:rPr kumimoji="1" lang="ja-JP" altLang="en-US" dirty="0" smtClean="0"/>
              <a:t>％</a:t>
            </a:r>
            <a:r>
              <a:rPr kumimoji="1" lang="en-US" altLang="ja-JP" dirty="0" smtClean="0"/>
              <a:t> → </a:t>
            </a:r>
            <a:r>
              <a:rPr kumimoji="1" lang="ja-JP" altLang="en-US" dirty="0" smtClean="0"/>
              <a:t>人口蜂コロニー探索</a:t>
            </a:r>
            <a:endParaRPr kumimoji="1" lang="ja-JP" altLang="en-US" dirty="0"/>
          </a:p>
        </p:txBody>
      </p:sp>
      <p:cxnSp>
        <p:nvCxnSpPr>
          <p:cNvPr id="47" name="直線コネクタ 46"/>
          <p:cNvCxnSpPr>
            <a:stCxn id="45" idx="1"/>
          </p:cNvCxnSpPr>
          <p:nvPr/>
        </p:nvCxnSpPr>
        <p:spPr>
          <a:xfrm flipH="1" flipV="1">
            <a:off x="3034592" y="3900499"/>
            <a:ext cx="110430" cy="18466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483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戦略</a:t>
            </a:r>
            <a:r>
              <a:rPr lang="ja-JP" altLang="ja-JP" dirty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テーマ：</a:t>
            </a:r>
            <a:r>
              <a:rPr kumimoji="1" lang="en-US" altLang="ja-JP" dirty="0" smtClean="0"/>
              <a:t>FLNG</a:t>
            </a:r>
            <a:r>
              <a:rPr kumimoji="1" lang="ja-JP" altLang="en-US" dirty="0" smtClean="0"/>
              <a:t>が干上がらないようにする。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906347" y="5654212"/>
            <a:ext cx="5230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906347" y="2871243"/>
            <a:ext cx="0" cy="2782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159763" y="2409578"/>
            <a:ext cx="131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LNG [m</a:t>
            </a:r>
            <a:r>
              <a:rPr kumimoji="1" lang="en-US" altLang="ja-JP" sz="2400" baseline="30000" dirty="0" smtClean="0"/>
              <a:t>3</a:t>
            </a:r>
            <a:r>
              <a:rPr kumimoji="1" lang="en-US" altLang="ja-JP" sz="2400" dirty="0" smtClean="0"/>
              <a:t>]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36773" y="5382084"/>
            <a:ext cx="57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t [h] </a:t>
            </a:r>
            <a:endParaRPr kumimoji="1"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1906347" y="3250416"/>
            <a:ext cx="746583" cy="2403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2652930" y="3250417"/>
            <a:ext cx="0" cy="250099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 flipV="1">
            <a:off x="2652930" y="3279436"/>
            <a:ext cx="4000001" cy="210264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1906348" y="5382084"/>
            <a:ext cx="47465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6652931" y="5382084"/>
            <a:ext cx="0" cy="27212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36076" y="5230902"/>
            <a:ext cx="161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Q [m</a:t>
            </a:r>
            <a:r>
              <a:rPr kumimoji="1" lang="en-US" altLang="ja-JP" baseline="30000" dirty="0" smtClean="0"/>
              <a:t>3</a:t>
            </a:r>
            <a:r>
              <a:rPr kumimoji="1" lang="en-US" altLang="ja-JP" dirty="0" smtClean="0"/>
              <a:t>/h]</a:t>
            </a:r>
            <a:r>
              <a:rPr kumimoji="1" lang="ja-JP" altLang="en-US" dirty="0" smtClean="0"/>
              <a:t> * </a:t>
            </a:r>
            <a:r>
              <a:rPr kumimoji="1" lang="en-US" altLang="ja-JP" dirty="0" smtClean="0"/>
              <a:t>54h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271268" y="5654213"/>
            <a:ext cx="76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年目</a:t>
            </a:r>
            <a:endParaRPr kumimoji="1" lang="ja-JP" altLang="en-US" dirty="0"/>
          </a:p>
        </p:txBody>
      </p:sp>
      <p:cxnSp>
        <p:nvCxnSpPr>
          <p:cNvPr id="40" name="直線コネクタ 39"/>
          <p:cNvCxnSpPr/>
          <p:nvPr/>
        </p:nvCxnSpPr>
        <p:spPr>
          <a:xfrm flipH="1" flipV="1">
            <a:off x="2652930" y="4278455"/>
            <a:ext cx="4000001" cy="110362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3371826" y="4158727"/>
            <a:ext cx="337234" cy="8919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H="1">
            <a:off x="3709060" y="4158727"/>
            <a:ext cx="362888" cy="8919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3371826" y="4158728"/>
            <a:ext cx="0" cy="1864817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 flipV="1">
            <a:off x="3709060" y="4981606"/>
            <a:ext cx="0" cy="857273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/>
          <p:cNvCxnSpPr/>
          <p:nvPr/>
        </p:nvCxnSpPr>
        <p:spPr>
          <a:xfrm>
            <a:off x="3371826" y="5751416"/>
            <a:ext cx="337234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3421775" y="5838879"/>
            <a:ext cx="88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54</a:t>
            </a:r>
            <a:r>
              <a:rPr kumimoji="1" lang="ja-JP" altLang="en-US" dirty="0" smtClean="0"/>
              <a:t>時間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/>
        </p:nvCxnSpPr>
        <p:spPr>
          <a:xfrm>
            <a:off x="3371826" y="4158727"/>
            <a:ext cx="700122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 flipV="1">
            <a:off x="3709060" y="3114352"/>
            <a:ext cx="1053834" cy="104437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4762895" y="2698853"/>
            <a:ext cx="4173202" cy="83099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係船前の水準に</a:t>
            </a:r>
            <a:r>
              <a:rPr lang="ja-JP" altLang="ja-JP" sz="2400" dirty="0" smtClean="0"/>
              <a:t>L</a:t>
            </a:r>
            <a:r>
              <a:rPr lang="en-US" altLang="ja-JP" sz="2400" dirty="0" smtClean="0"/>
              <a:t>NG</a:t>
            </a:r>
            <a:r>
              <a:rPr kumimoji="1" lang="ja-JP" altLang="en-US" sz="2400" dirty="0" smtClean="0"/>
              <a:t>戻るまで船を係船</a:t>
            </a:r>
            <a:r>
              <a:rPr lang="ja-JP" altLang="en-US" sz="2400" dirty="0" smtClean="0"/>
              <a:t>させない。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9496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8685"/>
            <a:ext cx="8229600" cy="5007665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目的</a:t>
            </a:r>
            <a:endParaRPr lang="en-US" altLang="en-US" dirty="0" smtClean="0"/>
          </a:p>
          <a:p>
            <a:r>
              <a:rPr lang="en-US" altLang="en-US" dirty="0" smtClean="0"/>
              <a:t>手法</a:t>
            </a:r>
          </a:p>
          <a:p>
            <a:r>
              <a:rPr lang="ja-JP" altLang="en-US" dirty="0" smtClean="0"/>
              <a:t>最適化戦略</a:t>
            </a:r>
            <a:endParaRPr lang="en-US" altLang="ja-JP" dirty="0" smtClean="0"/>
          </a:p>
          <a:p>
            <a:r>
              <a:rPr lang="ja-JP" altLang="en-US" dirty="0" smtClean="0"/>
              <a:t>検証</a:t>
            </a:r>
            <a:endParaRPr lang="en-US" altLang="ja-JP" dirty="0" smtClean="0"/>
          </a:p>
          <a:p>
            <a:r>
              <a:rPr lang="ja-JP" altLang="en-US" dirty="0" smtClean="0"/>
              <a:t>人口蜂コロニーについて</a:t>
            </a:r>
            <a:endParaRPr lang="en-US" altLang="ja-JP" dirty="0"/>
          </a:p>
          <a:p>
            <a:r>
              <a:rPr lang="en-US" altLang="en-US" dirty="0" smtClean="0"/>
              <a:t>結果</a:t>
            </a:r>
            <a:endParaRPr lang="en-US" altLang="en-US" dirty="0"/>
          </a:p>
          <a:p>
            <a:r>
              <a:rPr kumimoji="1" lang="ja-JP" altLang="en-US" dirty="0" smtClean="0"/>
              <a:t>経済性評価</a:t>
            </a:r>
            <a:endParaRPr kumimoji="1" lang="ja-JP" altLang="en-US" dirty="0"/>
          </a:p>
        </p:txBody>
      </p:sp>
      <p:pic>
        <p:nvPicPr>
          <p:cNvPr id="4" name="図 3" descr="ship-clip-art--ship-clipart-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26" y="5381625"/>
            <a:ext cx="1682749" cy="1367834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05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戦略</a:t>
            </a:r>
            <a:r>
              <a:rPr lang="ja-JP" altLang="ja-JP" dirty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テーマ：</a:t>
            </a:r>
            <a:r>
              <a:rPr kumimoji="1" lang="en-US" altLang="ja-JP" dirty="0" smtClean="0"/>
              <a:t>FLNG</a:t>
            </a:r>
            <a:r>
              <a:rPr kumimoji="1" lang="ja-JP" altLang="en-US" dirty="0" smtClean="0"/>
              <a:t>が干上がらないようにする。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906347" y="5654212"/>
            <a:ext cx="5230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906347" y="2871243"/>
            <a:ext cx="0" cy="2782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159763" y="2409578"/>
            <a:ext cx="131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LNG [m</a:t>
            </a:r>
            <a:r>
              <a:rPr kumimoji="1" lang="en-US" altLang="ja-JP" sz="2400" baseline="30000" dirty="0" smtClean="0"/>
              <a:t>3</a:t>
            </a:r>
            <a:r>
              <a:rPr kumimoji="1" lang="en-US" altLang="ja-JP" sz="2400" dirty="0" smtClean="0"/>
              <a:t>]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36773" y="5382084"/>
            <a:ext cx="57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t [h] </a:t>
            </a:r>
            <a:endParaRPr kumimoji="1"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1906347" y="3250416"/>
            <a:ext cx="746583" cy="2403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2652930" y="3250418"/>
            <a:ext cx="0" cy="240379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 flipV="1">
            <a:off x="2652930" y="3279436"/>
            <a:ext cx="4000001" cy="210264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1906348" y="5382084"/>
            <a:ext cx="47465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6652931" y="5382084"/>
            <a:ext cx="0" cy="27212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36076" y="5230902"/>
            <a:ext cx="161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Q [m</a:t>
            </a:r>
            <a:r>
              <a:rPr kumimoji="1" lang="en-US" altLang="ja-JP" baseline="30000" dirty="0" smtClean="0"/>
              <a:t>3</a:t>
            </a:r>
            <a:r>
              <a:rPr kumimoji="1" lang="en-US" altLang="ja-JP" dirty="0" smtClean="0"/>
              <a:t>/h]</a:t>
            </a:r>
            <a:r>
              <a:rPr kumimoji="1" lang="ja-JP" altLang="en-US" dirty="0" smtClean="0"/>
              <a:t> * </a:t>
            </a:r>
            <a:r>
              <a:rPr kumimoji="1" lang="en-US" altLang="ja-JP" dirty="0" smtClean="0"/>
              <a:t>54h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271268" y="5654213"/>
            <a:ext cx="76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年目</a:t>
            </a:r>
            <a:endParaRPr kumimoji="1" lang="ja-JP" altLang="en-US" dirty="0"/>
          </a:p>
        </p:txBody>
      </p:sp>
      <p:cxnSp>
        <p:nvCxnSpPr>
          <p:cNvPr id="40" name="直線コネクタ 39"/>
          <p:cNvCxnSpPr/>
          <p:nvPr/>
        </p:nvCxnSpPr>
        <p:spPr>
          <a:xfrm flipH="1" flipV="1">
            <a:off x="2652930" y="4278455"/>
            <a:ext cx="4000001" cy="110362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4133477" y="4784915"/>
            <a:ext cx="337234" cy="8919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H="1">
            <a:off x="4470711" y="5382084"/>
            <a:ext cx="261943" cy="2721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4842150" y="2114115"/>
            <a:ext cx="4173202" cy="156966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FLNG</a:t>
            </a:r>
            <a:r>
              <a:rPr kumimoji="1" lang="ja-JP" altLang="en-US" sz="2400" dirty="0" smtClean="0"/>
              <a:t>が干上がりそうな場合、</a:t>
            </a:r>
            <a:endParaRPr kumimoji="1" lang="en-US" altLang="ja-JP" sz="2400" dirty="0" smtClean="0"/>
          </a:p>
          <a:p>
            <a:r>
              <a:rPr lang="en-US" altLang="ja-JP" sz="2400" dirty="0"/>
              <a:t>Q [m</a:t>
            </a:r>
            <a:r>
              <a:rPr lang="en-US" altLang="ja-JP" sz="2400" baseline="30000" dirty="0"/>
              <a:t>3</a:t>
            </a:r>
            <a:r>
              <a:rPr lang="en-US" altLang="ja-JP" sz="2400" dirty="0"/>
              <a:t>/h]</a:t>
            </a:r>
            <a:r>
              <a:rPr lang="ja-JP" altLang="en-US" sz="2400" dirty="0"/>
              <a:t> * </a:t>
            </a:r>
            <a:r>
              <a:rPr lang="en-US" altLang="ja-JP" sz="2400" dirty="0" smtClean="0"/>
              <a:t>54h</a:t>
            </a:r>
            <a:r>
              <a:rPr lang="en-US" altLang="en-US" sz="2400" dirty="0" smtClean="0"/>
              <a:t> </a:t>
            </a:r>
            <a:r>
              <a:rPr lang="ja-JP" altLang="en-US" sz="2400" dirty="0" smtClean="0"/>
              <a:t>分だけ</a:t>
            </a:r>
            <a:r>
              <a:rPr lang="en-US" altLang="ja-JP" sz="2400" dirty="0" smtClean="0"/>
              <a:t>LNG</a:t>
            </a:r>
            <a:r>
              <a:rPr lang="ja-JP" altLang="en-US" sz="2400" dirty="0" smtClean="0"/>
              <a:t>が</a:t>
            </a:r>
            <a:endParaRPr lang="en-US" altLang="ja-JP" sz="2400" dirty="0" smtClean="0"/>
          </a:p>
          <a:p>
            <a:r>
              <a:rPr lang="ja-JP" altLang="en-US" sz="2400" dirty="0" smtClean="0"/>
              <a:t>回復するまで船が係船できないよう制御する。</a:t>
            </a:r>
            <a:endParaRPr lang="en-US" altLang="ja-JP" sz="2400" dirty="0" smtClean="0"/>
          </a:p>
        </p:txBody>
      </p:sp>
      <p:cxnSp>
        <p:nvCxnSpPr>
          <p:cNvPr id="50" name="直線コネクタ 49"/>
          <p:cNvCxnSpPr/>
          <p:nvPr/>
        </p:nvCxnSpPr>
        <p:spPr>
          <a:xfrm flipV="1">
            <a:off x="4470711" y="3279436"/>
            <a:ext cx="0" cy="240379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V="1">
            <a:off x="4732654" y="3250416"/>
            <a:ext cx="0" cy="240379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>
            <a:off x="4470711" y="3522544"/>
            <a:ext cx="261943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 flipV="1">
            <a:off x="4626811" y="2539860"/>
            <a:ext cx="215339" cy="9826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45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戦略</a:t>
            </a:r>
            <a:r>
              <a:rPr lang="ja-JP" altLang="ja-JP" dirty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テーマ：</a:t>
            </a:r>
            <a:r>
              <a:rPr kumimoji="1" lang="en-US" altLang="ja-JP" dirty="0" smtClean="0"/>
              <a:t>FLNG</a:t>
            </a:r>
            <a:r>
              <a:rPr kumimoji="1" lang="ja-JP" altLang="en-US" dirty="0" smtClean="0"/>
              <a:t>が干上がらないようにする。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1906347" y="5654212"/>
            <a:ext cx="523042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V="1">
            <a:off x="1906347" y="2871243"/>
            <a:ext cx="0" cy="27829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159763" y="2409578"/>
            <a:ext cx="131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/>
              <a:t>LNG [m</a:t>
            </a:r>
            <a:r>
              <a:rPr kumimoji="1" lang="en-US" altLang="ja-JP" sz="2400" baseline="30000" dirty="0" smtClean="0"/>
              <a:t>3</a:t>
            </a:r>
            <a:r>
              <a:rPr kumimoji="1" lang="en-US" altLang="ja-JP" sz="2400" dirty="0" smtClean="0"/>
              <a:t>]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36773" y="5382084"/>
            <a:ext cx="57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t [h] </a:t>
            </a:r>
            <a:endParaRPr kumimoji="1"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 flipV="1">
            <a:off x="1906347" y="3250416"/>
            <a:ext cx="746583" cy="2403796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2652930" y="3250418"/>
            <a:ext cx="0" cy="240379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 flipH="1" flipV="1">
            <a:off x="2652930" y="3279436"/>
            <a:ext cx="4000001" cy="2102648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H="1">
            <a:off x="1906348" y="5382084"/>
            <a:ext cx="4746584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 flipV="1">
            <a:off x="6652931" y="5382084"/>
            <a:ext cx="0" cy="27212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136076" y="5230902"/>
            <a:ext cx="161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Q [m</a:t>
            </a:r>
            <a:r>
              <a:rPr kumimoji="1" lang="en-US" altLang="ja-JP" baseline="30000" dirty="0" smtClean="0"/>
              <a:t>3</a:t>
            </a:r>
            <a:r>
              <a:rPr kumimoji="1" lang="en-US" altLang="ja-JP" dirty="0" smtClean="0"/>
              <a:t>/h]</a:t>
            </a:r>
            <a:r>
              <a:rPr kumimoji="1" lang="ja-JP" altLang="en-US" dirty="0" smtClean="0"/>
              <a:t> * </a:t>
            </a:r>
            <a:r>
              <a:rPr kumimoji="1" lang="en-US" altLang="ja-JP" dirty="0" smtClean="0"/>
              <a:t>54h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6271268" y="5654213"/>
            <a:ext cx="76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年目</a:t>
            </a:r>
            <a:endParaRPr kumimoji="1" lang="ja-JP" altLang="en-US" dirty="0"/>
          </a:p>
        </p:txBody>
      </p:sp>
      <p:cxnSp>
        <p:nvCxnSpPr>
          <p:cNvPr id="40" name="直線コネクタ 39"/>
          <p:cNvCxnSpPr/>
          <p:nvPr/>
        </p:nvCxnSpPr>
        <p:spPr>
          <a:xfrm flipH="1" flipV="1">
            <a:off x="2652930" y="4278455"/>
            <a:ext cx="4000001" cy="1103629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>
            <a:off x="4133477" y="4784915"/>
            <a:ext cx="337234" cy="8919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H="1">
            <a:off x="4470711" y="5382084"/>
            <a:ext cx="261943" cy="2721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4842150" y="2114115"/>
            <a:ext cx="4173202" cy="12003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理想的には</a:t>
            </a:r>
            <a:r>
              <a:rPr lang="en-US" altLang="ja-JP" sz="2400" dirty="0" smtClean="0"/>
              <a:t>FLNG</a:t>
            </a:r>
            <a:r>
              <a:rPr lang="ja-JP" altLang="en-US" sz="2400" dirty="0" smtClean="0"/>
              <a:t>に貯蔵されている</a:t>
            </a:r>
            <a:r>
              <a:rPr lang="en-US" altLang="ja-JP" sz="2400" dirty="0" smtClean="0"/>
              <a:t>LNG</a:t>
            </a:r>
            <a:r>
              <a:rPr lang="ja-JP" altLang="en-US" sz="2400" dirty="0" smtClean="0"/>
              <a:t>が</a:t>
            </a:r>
            <a:r>
              <a:rPr lang="en-US" altLang="ja-JP" sz="2400" dirty="0"/>
              <a:t>Q [m</a:t>
            </a:r>
            <a:r>
              <a:rPr lang="en-US" altLang="ja-JP" sz="2400" baseline="30000" dirty="0"/>
              <a:t>3</a:t>
            </a:r>
            <a:r>
              <a:rPr lang="en-US" altLang="ja-JP" sz="2400" dirty="0"/>
              <a:t>/h]</a:t>
            </a:r>
            <a:r>
              <a:rPr lang="ja-JP" altLang="en-US" sz="2400" dirty="0"/>
              <a:t> * </a:t>
            </a:r>
            <a:r>
              <a:rPr lang="en-US" altLang="ja-JP" sz="2400" dirty="0"/>
              <a:t>54h</a:t>
            </a:r>
            <a:endParaRPr lang="ja-JP" altLang="en-US" sz="2400" dirty="0"/>
          </a:p>
          <a:p>
            <a:r>
              <a:rPr lang="ja-JP" altLang="en-US" sz="2400" dirty="0" smtClean="0"/>
              <a:t>以下の値を推移する。</a:t>
            </a:r>
            <a:endParaRPr lang="en-US" altLang="ja-JP" sz="2400" dirty="0" smtClean="0"/>
          </a:p>
        </p:txBody>
      </p:sp>
      <p:cxnSp>
        <p:nvCxnSpPr>
          <p:cNvPr id="50" name="直線コネクタ 49"/>
          <p:cNvCxnSpPr/>
          <p:nvPr/>
        </p:nvCxnSpPr>
        <p:spPr>
          <a:xfrm flipV="1">
            <a:off x="4470711" y="3279436"/>
            <a:ext cx="0" cy="2403794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V="1">
            <a:off x="6497643" y="3403600"/>
            <a:ext cx="0" cy="226451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>
            <a:off x="4470711" y="3522544"/>
            <a:ext cx="2026932" cy="0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 flipV="1">
            <a:off x="4626811" y="2539860"/>
            <a:ext cx="215339" cy="9826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4732654" y="5382084"/>
            <a:ext cx="109496" cy="272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H="1">
            <a:off x="4842150" y="5382084"/>
            <a:ext cx="330405" cy="2731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5156238" y="5395984"/>
            <a:ext cx="109496" cy="272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>
            <a:off x="5265734" y="5395984"/>
            <a:ext cx="330405" cy="2592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5611476" y="5383150"/>
            <a:ext cx="109496" cy="272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flipH="1">
            <a:off x="5720972" y="5383150"/>
            <a:ext cx="330405" cy="272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6051594" y="5417597"/>
            <a:ext cx="109496" cy="2366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 flipH="1">
            <a:off x="6161090" y="5360471"/>
            <a:ext cx="336553" cy="3076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977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shortage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581150"/>
            <a:ext cx="8229600" cy="4311650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238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戦略</a:t>
            </a:r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テーマ</a:t>
            </a:r>
            <a:r>
              <a:rPr lang="ja-JP" altLang="en-US" dirty="0" smtClean="0"/>
              <a:t>：天候による補正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→</a:t>
            </a:r>
            <a:r>
              <a:rPr kumimoji="1" lang="ja-JP" altLang="en-US" dirty="0" smtClean="0"/>
              <a:t>嵐が発生した場合、その</a:t>
            </a:r>
            <a:r>
              <a:rPr lang="ja-JP" altLang="en-US" dirty="0" smtClean="0"/>
              <a:t>船の</a:t>
            </a:r>
            <a:r>
              <a:rPr lang="en-US" altLang="ja-JP" dirty="0" smtClean="0"/>
              <a:t>FLNG</a:t>
            </a:r>
            <a:r>
              <a:rPr lang="ja-JP" altLang="en-US" dirty="0" smtClean="0"/>
              <a:t>から離れる予定時間を</a:t>
            </a:r>
            <a:r>
              <a:rPr lang="en-US" altLang="ja-JP" dirty="0" smtClean="0"/>
              <a:t>6n</a:t>
            </a:r>
            <a:r>
              <a:rPr lang="ja-JP" altLang="en-US" dirty="0" smtClean="0"/>
              <a:t>時間遅延させる。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（</a:t>
            </a:r>
            <a:r>
              <a:rPr lang="en-US" altLang="ja-JP" dirty="0" smtClean="0"/>
              <a:t>n</a:t>
            </a:r>
            <a:r>
              <a:rPr lang="ja-JP" altLang="en-US" dirty="0" smtClean="0"/>
              <a:t>は蜂コロニーを用いて探索）</a:t>
            </a: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利点：</a:t>
            </a:r>
            <a:r>
              <a:rPr lang="ja-JP" altLang="en-US" dirty="0" smtClean="0"/>
              <a:t>航行速度</a:t>
            </a:r>
            <a:r>
              <a:rPr lang="en-US" altLang="ja-JP" dirty="0" smtClean="0"/>
              <a:t>v</a:t>
            </a:r>
            <a:r>
              <a:rPr lang="ja-JP" altLang="en-US" dirty="0" smtClean="0"/>
              <a:t>の節約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64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最終的に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戦略</a:t>
            </a:r>
            <a:r>
              <a:rPr kumimoji="1" lang="en-US" altLang="ja-JP" dirty="0" smtClean="0"/>
              <a:t>1〜</a:t>
            </a:r>
            <a:r>
              <a:rPr lang="en-US" altLang="en-US" dirty="0" smtClean="0"/>
              <a:t>4</a:t>
            </a:r>
            <a:r>
              <a:rPr lang="ja-JP" altLang="en-US" dirty="0" smtClean="0"/>
              <a:t>の全てを適用し、シミュレーションを行いました。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9084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戦略を試してみた結果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LNG</a:t>
            </a:r>
            <a:r>
              <a:rPr kumimoji="1" lang="ja-JP" altLang="en-US" dirty="0" smtClean="0"/>
              <a:t>船の隻数</a:t>
            </a:r>
            <a:r>
              <a:rPr kumimoji="1" lang="en-US" altLang="ja-JP" dirty="0" smtClean="0"/>
              <a:t>N: 8</a:t>
            </a:r>
            <a:r>
              <a:rPr kumimoji="1" lang="ja-JP" altLang="en-US" dirty="0" smtClean="0"/>
              <a:t>隻</a:t>
            </a:r>
            <a:endParaRPr kumimoji="1" lang="en-US" altLang="ja-JP" dirty="0" smtClean="0"/>
          </a:p>
          <a:p>
            <a:r>
              <a:rPr lang="en-US" altLang="ja-JP" dirty="0"/>
              <a:t>FLNG</a:t>
            </a:r>
            <a:r>
              <a:rPr lang="ja-JP" altLang="en-US" dirty="0"/>
              <a:t> の貯蔵能力</a:t>
            </a:r>
            <a:r>
              <a:rPr lang="en-US" altLang="ja-JP" dirty="0"/>
              <a:t>W</a:t>
            </a:r>
            <a:r>
              <a:rPr lang="en-US" altLang="ja-JP" baseline="-25000" dirty="0"/>
              <a:t>0</a:t>
            </a:r>
            <a:r>
              <a:rPr lang="en-US" altLang="ja-JP" dirty="0"/>
              <a:t>[m</a:t>
            </a:r>
            <a:r>
              <a:rPr lang="en-US" altLang="ja-JP" baseline="30000" dirty="0"/>
              <a:t>3</a:t>
            </a:r>
            <a:r>
              <a:rPr lang="en-US" altLang="ja-JP" dirty="0" smtClean="0"/>
              <a:t>] : 200000</a:t>
            </a:r>
            <a:r>
              <a:rPr lang="en-US" altLang="ja-JP" dirty="0"/>
              <a:t>m</a:t>
            </a:r>
            <a:r>
              <a:rPr lang="en-US" altLang="ja-JP" baseline="30000" dirty="0"/>
              <a:t>3</a:t>
            </a:r>
            <a:endParaRPr lang="en-US" altLang="ja-JP" dirty="0"/>
          </a:p>
          <a:p>
            <a:r>
              <a:rPr lang="ja-JP" altLang="en-US" dirty="0"/>
              <a:t>船の積載可能量</a:t>
            </a:r>
            <a:r>
              <a:rPr lang="en-US" altLang="ja-JP" dirty="0"/>
              <a:t> W[m</a:t>
            </a:r>
            <a:r>
              <a:rPr lang="en-US" altLang="ja-JP" baseline="30000" dirty="0"/>
              <a:t>3</a:t>
            </a:r>
            <a:r>
              <a:rPr lang="en-US" altLang="ja-JP" dirty="0" smtClean="0"/>
              <a:t>]</a:t>
            </a:r>
            <a:r>
              <a:rPr lang="en-US" altLang="ja-JP" dirty="0"/>
              <a:t> </a:t>
            </a:r>
            <a:r>
              <a:rPr lang="en-US" altLang="ja-JP" dirty="0" smtClean="0"/>
              <a:t>: 70000m</a:t>
            </a:r>
            <a:r>
              <a:rPr lang="en-US" altLang="ja-JP" baseline="30000" dirty="0" smtClean="0"/>
              <a:t>3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4018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デモ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49450"/>
            <a:ext cx="8229600" cy="3575050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035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戦略を試してみた結果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27</a:t>
            </a:fld>
            <a:endParaRPr kumimoji="1" lang="ja-JP" altLang="en-US"/>
          </a:p>
        </p:txBody>
      </p:sp>
      <p:pic>
        <p:nvPicPr>
          <p:cNvPr id="5" name="図 4" descr="スクリーンショット 2015-01-29 12.52.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322967"/>
            <a:ext cx="5779225" cy="55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71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戦略を試してみた結果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28</a:t>
            </a:fld>
            <a:endParaRPr kumimoji="1" lang="ja-JP" altLang="en-US"/>
          </a:p>
        </p:txBody>
      </p:sp>
      <p:pic>
        <p:nvPicPr>
          <p:cNvPr id="7" name="図 6" descr="スクリーンショット 2015-01-29 12.52.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348686"/>
            <a:ext cx="5789974" cy="550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5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パラメータ最適化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123667" y="1434120"/>
            <a:ext cx="7118553" cy="2581374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 smtClean="0"/>
              <a:t>以上の戦略のもと以下の</a:t>
            </a:r>
            <a:r>
              <a:rPr kumimoji="1" lang="en-US" altLang="ja-JP" dirty="0" smtClean="0"/>
              <a:t>7</a:t>
            </a:r>
            <a:r>
              <a:rPr kumimoji="1" lang="ja-JP" altLang="en-US" dirty="0" smtClean="0"/>
              <a:t>変数最適化</a:t>
            </a:r>
            <a:endParaRPr kumimoji="1"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en-US" altLang="ja-JP" dirty="0" smtClean="0"/>
              <a:t>W</a:t>
            </a:r>
          </a:p>
          <a:p>
            <a:pPr lvl="1"/>
            <a:endParaRPr lang="en-US" altLang="ja-JP" dirty="0" smtClean="0"/>
          </a:p>
          <a:p>
            <a:pPr lvl="1"/>
            <a:r>
              <a:rPr kumimoji="1" lang="en-US" altLang="ja-JP" dirty="0" smtClean="0"/>
              <a:t>W0</a:t>
            </a:r>
          </a:p>
          <a:p>
            <a:pPr lvl="1"/>
            <a:endParaRPr kumimoji="1" lang="en-US" altLang="ja-JP" dirty="0" smtClean="0"/>
          </a:p>
          <a:p>
            <a:pPr lvl="1"/>
            <a:r>
              <a:rPr lang="en-US" altLang="ja-JP" dirty="0" smtClean="0"/>
              <a:t>N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911839" y="2145520"/>
            <a:ext cx="53303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ja-JP" altLang="en-US" dirty="0" smtClean="0"/>
              <a:t>戦略</a:t>
            </a:r>
            <a:r>
              <a:rPr lang="en-US" altLang="ja-JP" dirty="0" smtClean="0"/>
              <a:t>2</a:t>
            </a:r>
            <a:r>
              <a:rPr lang="ja-JP" altLang="en-US" dirty="0" smtClean="0"/>
              <a:t>（</a:t>
            </a:r>
            <a:r>
              <a:rPr lang="en-US" altLang="ja-JP" dirty="0" smtClean="0"/>
              <a:t>17:00</a:t>
            </a:r>
            <a:r>
              <a:rPr lang="ja-JP" altLang="en-US" dirty="0" smtClean="0"/>
              <a:t>途中発射）に用いる変数</a:t>
            </a:r>
            <a:endParaRPr lang="en-US" altLang="ja-JP" dirty="0" smtClean="0"/>
          </a:p>
          <a:p>
            <a:pPr marL="1200150" lvl="2" indent="-285750">
              <a:buFont typeface="Arial"/>
              <a:buChar char="•"/>
            </a:pPr>
            <a:r>
              <a:rPr lang="ja-JP" altLang="en-US" dirty="0" smtClean="0"/>
              <a:t>基準</a:t>
            </a:r>
            <a:r>
              <a:rPr lang="en-US" altLang="ja-JP" dirty="0" smtClean="0"/>
              <a:t>LNG</a:t>
            </a:r>
            <a:r>
              <a:rPr lang="ja-JP" altLang="en-US" dirty="0" smtClean="0"/>
              <a:t>量</a:t>
            </a:r>
            <a:endParaRPr lang="en-US" altLang="ja-JP" dirty="0" smtClean="0"/>
          </a:p>
          <a:p>
            <a:pPr marL="1200150" lvl="2" indent="-285750">
              <a:buFont typeface="Arial"/>
              <a:buChar char="•"/>
            </a:pPr>
            <a:r>
              <a:rPr lang="ja-JP" altLang="en-US" dirty="0" smtClean="0"/>
              <a:t>基準係船終了時刻</a:t>
            </a:r>
            <a:endParaRPr lang="en-US" altLang="ja-JP" dirty="0" smtClean="0"/>
          </a:p>
          <a:p>
            <a:pPr lvl="1"/>
            <a:r>
              <a:rPr lang="ja-JP" altLang="en-US" dirty="0"/>
              <a:t>戦略</a:t>
            </a:r>
            <a:r>
              <a:rPr lang="en-US" altLang="ja-JP" dirty="0"/>
              <a:t>3</a:t>
            </a:r>
            <a:r>
              <a:rPr lang="ja-JP" altLang="en-US" dirty="0"/>
              <a:t>（</a:t>
            </a:r>
            <a:r>
              <a:rPr lang="en-US" altLang="ja-JP" dirty="0"/>
              <a:t>FLNG</a:t>
            </a:r>
            <a:r>
              <a:rPr lang="ja-JP" altLang="en-US" dirty="0" smtClean="0"/>
              <a:t>係船を小休止</a:t>
            </a:r>
            <a:r>
              <a:rPr lang="ja-JP" altLang="en-US" dirty="0"/>
              <a:t>）</a:t>
            </a:r>
            <a:r>
              <a:rPr lang="ja-JP" altLang="en-US" dirty="0" smtClean="0"/>
              <a:t>に用いる</a:t>
            </a:r>
            <a:r>
              <a:rPr lang="ja-JP" altLang="en-US" dirty="0"/>
              <a:t>変数</a:t>
            </a:r>
            <a:endParaRPr lang="en-US" altLang="ja-JP" dirty="0"/>
          </a:p>
          <a:p>
            <a:pPr marL="1200150" lvl="2" indent="-285750">
              <a:buFont typeface="Arial"/>
              <a:buChar char="•"/>
            </a:pPr>
            <a:r>
              <a:rPr lang="ja-JP" altLang="en-US" dirty="0"/>
              <a:t>基準</a:t>
            </a:r>
            <a:r>
              <a:rPr lang="en-US" altLang="ja-JP" dirty="0"/>
              <a:t>LNG</a:t>
            </a:r>
            <a:r>
              <a:rPr lang="ja-JP" altLang="en-US" dirty="0"/>
              <a:t>量</a:t>
            </a:r>
            <a:endParaRPr lang="en-US" altLang="ja-JP" dirty="0"/>
          </a:p>
          <a:p>
            <a:pPr lvl="1"/>
            <a:r>
              <a:rPr lang="ja-JP" altLang="en-US" dirty="0"/>
              <a:t>戦略</a:t>
            </a:r>
            <a:r>
              <a:rPr lang="en-US" altLang="ja-JP" dirty="0"/>
              <a:t>4</a:t>
            </a:r>
            <a:r>
              <a:rPr lang="ja-JP" altLang="en-US" dirty="0"/>
              <a:t>（荒天時の航海ペースダウン）に用いる変数</a:t>
            </a:r>
            <a:endParaRPr lang="en-US" altLang="ja-JP" dirty="0"/>
          </a:p>
          <a:p>
            <a:pPr marL="1200150" lvl="2" indent="-285750">
              <a:buFont typeface="Arial"/>
              <a:buChar char="•"/>
            </a:pPr>
            <a:r>
              <a:rPr lang="ja-JP" altLang="en-US" dirty="0" smtClean="0"/>
              <a:t>荒天の予測継続時間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51208" y="4529078"/>
            <a:ext cx="879279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効率的探索による最適化を行う</a:t>
            </a:r>
            <a:endParaRPr kumimoji="1" lang="en-US" altLang="ja-JP" sz="2800" dirty="0" smtClean="0"/>
          </a:p>
          <a:p>
            <a:r>
              <a:rPr lang="ja-JP" altLang="en-US" sz="2400" dirty="0" smtClean="0"/>
              <a:t>（様々な解の組み合わせを試し、最も良かったものを最適解とする）</a:t>
            </a:r>
            <a:endParaRPr lang="en-US" altLang="ja-JP" sz="2400" dirty="0"/>
          </a:p>
          <a:p>
            <a:r>
              <a:rPr kumimoji="1" lang="ja-JP" altLang="en-US" sz="3200" dirty="0" smtClean="0">
                <a:solidFill>
                  <a:srgbClr val="FF0000"/>
                </a:solidFill>
              </a:rPr>
              <a:t>人口蜂コロニーアルゴリズムを採用</a:t>
            </a:r>
            <a:endParaRPr kumimoji="1" lang="en-US" altLang="ja-JP" sz="3200" dirty="0" smtClean="0">
              <a:solidFill>
                <a:srgbClr val="FF0000"/>
              </a:solidFill>
            </a:endParaRPr>
          </a:p>
          <a:p>
            <a:endParaRPr kumimoji="1" lang="ja-JP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28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ガイドライン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8685"/>
            <a:ext cx="8229600" cy="5007665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目的（利益最大化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前提（ドル計算、燃料費とか）</a:t>
            </a:r>
            <a:endParaRPr lang="en-US" altLang="en-US" dirty="0" smtClean="0"/>
          </a:p>
          <a:p>
            <a:r>
              <a:rPr lang="en-US" altLang="en-US" dirty="0" smtClean="0"/>
              <a:t>手法</a:t>
            </a:r>
            <a:r>
              <a:rPr lang="ja-JP" altLang="en-US" dirty="0" smtClean="0"/>
              <a:t>（経済指標（輸送費の式）、最適化戦略、</a:t>
            </a:r>
            <a:r>
              <a:rPr lang="en-US" altLang="ja-JP" dirty="0" smtClean="0"/>
              <a:t>max profit</a:t>
            </a:r>
            <a:r>
              <a:rPr lang="ja-JP" altLang="en-US" dirty="0" smtClean="0"/>
              <a:t> </a:t>
            </a:r>
            <a:r>
              <a:rPr lang="en-US" altLang="ja-JP" dirty="0" smtClean="0"/>
              <a:t>=</a:t>
            </a:r>
            <a:r>
              <a:rPr lang="ja-JP" altLang="en-US" dirty="0" smtClean="0"/>
              <a:t> </a:t>
            </a:r>
            <a:r>
              <a:rPr lang="en-US" altLang="ja-JP" dirty="0" smtClean="0"/>
              <a:t>max</a:t>
            </a:r>
            <a:r>
              <a:rPr lang="ja-JP" altLang="en-US" dirty="0" smtClean="0"/>
              <a:t> </a:t>
            </a:r>
            <a:r>
              <a:rPr lang="en-US" altLang="ja-JP" dirty="0" smtClean="0"/>
              <a:t>revenue-min</a:t>
            </a:r>
            <a:r>
              <a:rPr lang="ja-JP" altLang="en-US" dirty="0" smtClean="0"/>
              <a:t> </a:t>
            </a:r>
            <a:r>
              <a:rPr lang="en-US" altLang="ja-JP" dirty="0" smtClean="0"/>
              <a:t>cost</a:t>
            </a:r>
            <a:r>
              <a:rPr lang="ja-JP" altLang="en-US" dirty="0" smtClean="0"/>
              <a:t>、</a:t>
            </a:r>
            <a:r>
              <a:rPr lang="en-US" altLang="ja-JP" dirty="0" smtClean="0"/>
              <a:t>max revenue = max collect LNG</a:t>
            </a:r>
            <a:r>
              <a:rPr lang="ja-JP" altLang="en-US" dirty="0" smtClean="0"/>
              <a:t>、</a:t>
            </a:r>
            <a:r>
              <a:rPr lang="en-US" altLang="ja-JP" dirty="0" smtClean="0"/>
              <a:t>min cost = min construction cost + min V + min fixed cost</a:t>
            </a:r>
            <a:r>
              <a:rPr lang="ja-JP" altLang="en-US" dirty="0" smtClean="0"/>
              <a:t>、</a:t>
            </a:r>
            <a:r>
              <a:rPr lang="en-US" altLang="ja-JP" dirty="0" smtClean="0"/>
              <a:t>construction cost</a:t>
            </a:r>
            <a:r>
              <a:rPr lang="ja-JP" altLang="en-US" dirty="0" smtClean="0"/>
              <a:t>と</a:t>
            </a:r>
            <a:r>
              <a:rPr lang="en-US" altLang="ja-JP" dirty="0" smtClean="0"/>
              <a:t>fixed cost</a:t>
            </a:r>
            <a:r>
              <a:rPr lang="ja-JP" altLang="en-US" dirty="0" smtClean="0"/>
              <a:t>は</a:t>
            </a:r>
            <a:r>
              <a:rPr lang="en-US" altLang="ja-JP" dirty="0" smtClean="0"/>
              <a:t>W W</a:t>
            </a:r>
            <a:r>
              <a:rPr lang="en-US" altLang="ja-JP" baseline="-25000" dirty="0" smtClean="0"/>
              <a:t>0</a:t>
            </a:r>
            <a:r>
              <a:rPr lang="en-US" altLang="ja-JP" dirty="0" smtClean="0"/>
              <a:t> N</a:t>
            </a:r>
            <a:r>
              <a:rPr lang="ja-JP" altLang="en-US" dirty="0" smtClean="0"/>
              <a:t>に依存する値。</a:t>
            </a:r>
            <a:r>
              <a:rPr lang="en-US" altLang="ja-JP" dirty="0" smtClean="0"/>
              <a:t>→W W</a:t>
            </a:r>
            <a:r>
              <a:rPr lang="en-US" altLang="ja-JP" baseline="-25000" dirty="0" smtClean="0"/>
              <a:t>0</a:t>
            </a:r>
            <a:r>
              <a:rPr lang="en-US" altLang="ja-JP" dirty="0" smtClean="0"/>
              <a:t> N </a:t>
            </a:r>
            <a:r>
              <a:rPr lang="ja-JP" altLang="en-US" dirty="0" smtClean="0"/>
              <a:t>は一定値（蜂が頑張る）（なぜ蜂コロニーを使ったのか）</a:t>
            </a:r>
            <a:r>
              <a:rPr lang="en-US" altLang="ja-JP" dirty="0" smtClean="0"/>
              <a:t>V</a:t>
            </a:r>
            <a:r>
              <a:rPr lang="ja-JP" altLang="en-US" dirty="0" smtClean="0"/>
              <a:t>は状況によって変わってくる値（戦略必要）</a:t>
            </a:r>
            <a:endParaRPr lang="en-US" altLang="ja-JP" dirty="0" smtClean="0"/>
          </a:p>
          <a:p>
            <a:r>
              <a:rPr lang="ja-JP" altLang="en-US" dirty="0" smtClean="0"/>
              <a:t>（燃料費の節約（</a:t>
            </a:r>
            <a:r>
              <a:rPr lang="en-US" altLang="ja-JP" dirty="0" smtClean="0"/>
              <a:t>V</a:t>
            </a:r>
            <a:r>
              <a:rPr lang="ja-JP" altLang="en-US" dirty="0" smtClean="0"/>
              <a:t>の節約</a:t>
            </a:r>
            <a:r>
              <a:rPr lang="en-US" altLang="ja-JP" dirty="0" smtClean="0"/>
              <a:t>→</a:t>
            </a:r>
            <a:r>
              <a:rPr lang="ja-JP" altLang="en-US" dirty="0" smtClean="0"/>
              <a:t>）、</a:t>
            </a:r>
            <a:r>
              <a:rPr lang="en-US" altLang="ja-JP" dirty="0" smtClean="0"/>
              <a:t>LNG</a:t>
            </a:r>
            <a:r>
              <a:rPr lang="ja-JP" altLang="en-US" dirty="0" smtClean="0"/>
              <a:t>を生産した分だけ無駄なく回収できたかどうか（</a:t>
            </a:r>
            <a:r>
              <a:rPr lang="en-US" altLang="ja-JP" dirty="0" smtClean="0"/>
              <a:t>FLNG</a:t>
            </a:r>
            <a:r>
              <a:rPr lang="ja-JP" altLang="en-US" dirty="0" smtClean="0"/>
              <a:t>の残存量の時間経過））、最適化の手法（人口蜂））</a:t>
            </a:r>
            <a:endParaRPr lang="en-US" altLang="en-US" dirty="0" smtClean="0"/>
          </a:p>
          <a:p>
            <a:r>
              <a:rPr lang="en-US" altLang="en-US" dirty="0"/>
              <a:t>結果</a:t>
            </a:r>
          </a:p>
          <a:p>
            <a:r>
              <a:rPr lang="ja-JP" altLang="en-US" dirty="0" smtClean="0"/>
              <a:t>考察（戦略に対してうまくいったかどうか確認）</a:t>
            </a:r>
            <a:endParaRPr lang="en-US" altLang="en-US" dirty="0" smtClean="0"/>
          </a:p>
          <a:p>
            <a:endParaRPr kumimoji="1" lang="ja-JP" altLang="en-US" dirty="0"/>
          </a:p>
        </p:txBody>
      </p:sp>
      <p:pic>
        <p:nvPicPr>
          <p:cNvPr id="4" name="図 3" descr="ship-clip-art--ship-clipart-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26" y="5381625"/>
            <a:ext cx="1682749" cy="1367834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62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人口蜂コロニー（</a:t>
            </a:r>
            <a:r>
              <a:rPr kumimoji="1" lang="en-US" altLang="ja-JP" dirty="0" smtClean="0"/>
              <a:t>ABC</a:t>
            </a:r>
            <a:r>
              <a:rPr kumimoji="1" lang="ja-JP" altLang="en-US" dirty="0" smtClean="0"/>
              <a:t>）アルゴリズム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740623"/>
            <a:ext cx="8229600" cy="4004423"/>
          </a:xfrm>
        </p:spPr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蜂の振る舞いを模倣した群知能アルゴリズム</a:t>
            </a:r>
            <a:endParaRPr kumimoji="1" lang="en-US" altLang="ja-JP" dirty="0" smtClean="0"/>
          </a:p>
          <a:p>
            <a:r>
              <a:rPr kumimoji="1" lang="ja-JP" altLang="en-US" dirty="0" smtClean="0"/>
              <a:t>簡単なアルゴリズムの紹介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N</a:t>
            </a:r>
            <a:r>
              <a:rPr lang="ja-JP" altLang="en-US" dirty="0" smtClean="0"/>
              <a:t>個の探索点をランダムで配置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以下の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種類の蜂が探索点を移動させ、暫定最適解を更新しながら探索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働き蜂（</a:t>
            </a:r>
            <a:r>
              <a:rPr kumimoji="1" lang="en-US" altLang="ja-JP" dirty="0" smtClean="0"/>
              <a:t>N</a:t>
            </a:r>
            <a:r>
              <a:rPr kumimoji="1" lang="ja-JP" altLang="en-US" dirty="0" smtClean="0"/>
              <a:t>匹）　</a:t>
            </a:r>
            <a:r>
              <a:rPr kumimoji="1" lang="en-US" altLang="ja-JP" dirty="0" smtClean="0"/>
              <a:t>	</a:t>
            </a:r>
            <a:r>
              <a:rPr kumimoji="1" lang="ja-JP" altLang="en-US" dirty="0" smtClean="0"/>
              <a:t>全探索点をまんべんなく探索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見物蜂（</a:t>
            </a:r>
            <a:r>
              <a:rPr lang="en-US" altLang="ja-JP" dirty="0" smtClean="0"/>
              <a:t>N</a:t>
            </a:r>
            <a:r>
              <a:rPr lang="ja-JP" altLang="en-US" dirty="0" smtClean="0"/>
              <a:t>匹）　</a:t>
            </a:r>
            <a:r>
              <a:rPr lang="en-US" altLang="ja-JP" dirty="0" smtClean="0"/>
              <a:t>	</a:t>
            </a:r>
            <a:r>
              <a:rPr lang="ja-JP" altLang="en-US" dirty="0" smtClean="0"/>
              <a:t>よりよい探索点の周辺を集中して探索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偵察蜂</a:t>
            </a:r>
            <a:r>
              <a:rPr kumimoji="1" lang="en-US" altLang="ja-JP" dirty="0" smtClean="0"/>
              <a:t>			</a:t>
            </a:r>
            <a:r>
              <a:rPr kumimoji="1" lang="ja-JP" altLang="en-US" dirty="0" smtClean="0"/>
              <a:t>一定時間移動していない探索点をリセット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一定回数探索を繰り返し、最適解を見つける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en-US" altLang="ja-JP" dirty="0"/>
          </a:p>
          <a:p>
            <a:pPr lvl="1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1018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なぜ</a:t>
            </a:r>
            <a:r>
              <a:rPr kumimoji="1" lang="en-US" altLang="ja-JP" dirty="0" smtClean="0"/>
              <a:t>ABC</a:t>
            </a:r>
            <a:r>
              <a:rPr kumimoji="1" lang="ja-JP" altLang="en-US" dirty="0" smtClean="0"/>
              <a:t>なのか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ABC</a:t>
            </a:r>
            <a:r>
              <a:rPr lang="ja-JP" altLang="en-US" dirty="0" smtClean="0"/>
              <a:t>の特徴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ランダム性が大きい探索を行うので、局所解に陥りにくい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高次元の解にも精度が落ちにくい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収束が遅い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kumimoji="1" lang="ja-JP" altLang="en-US" dirty="0" smtClean="0"/>
              <a:t>シミュレーションではトレードオフになる変数が多いので、利益関数は多峰性になる可能性がある</a:t>
            </a:r>
            <a:endParaRPr kumimoji="1" lang="en-US" altLang="ja-JP" dirty="0" smtClean="0"/>
          </a:p>
          <a:p>
            <a:r>
              <a:rPr lang="ja-JP" altLang="en-US" dirty="0" smtClean="0"/>
              <a:t>よって</a:t>
            </a:r>
            <a:r>
              <a:rPr lang="en-US" altLang="ja-JP" dirty="0" smtClean="0"/>
              <a:t>ABC</a:t>
            </a:r>
            <a:r>
              <a:rPr lang="ja-JP" altLang="en-US" dirty="0" smtClean="0"/>
              <a:t>アルゴリズムが適していると考えた。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今回は収束が遅いという欠点を補うために、</a:t>
            </a:r>
            <a:r>
              <a:rPr lang="en-US" altLang="ja-JP" dirty="0" smtClean="0"/>
              <a:t>GC_ABC</a:t>
            </a:r>
            <a:r>
              <a:rPr lang="ja-JP" altLang="en-US" dirty="0" smtClean="0"/>
              <a:t>アルゴリズムを用いた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GA</a:t>
            </a:r>
            <a:r>
              <a:rPr kumimoji="1" lang="ja-JP" altLang="en-US" dirty="0" smtClean="0"/>
              <a:t>の突然変異率と似た役割を持つ変数を用いて、解探索に取り込んだハイブリットアルゴリズム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「加藤達郎　</a:t>
            </a:r>
            <a:r>
              <a:rPr kumimoji="1" lang="en-US" altLang="ja-JP" dirty="0" smtClean="0"/>
              <a:t>ABC</a:t>
            </a:r>
            <a:r>
              <a:rPr kumimoji="1" lang="ja-JP" altLang="en-US" dirty="0" smtClean="0"/>
              <a:t>アルゴリズムを用いたハイブリッド探索手法に関する研究」より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1410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ABC</a:t>
            </a:r>
            <a:r>
              <a:rPr kumimoji="1" lang="ja-JP" altLang="en-US" dirty="0" smtClean="0"/>
              <a:t>の検証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実装したアルゴリズムが正しく動いているか確かめるために、ベンチマーク関数を用いて確認を行った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例）</a:t>
            </a:r>
            <a:r>
              <a:rPr lang="en-US" altLang="ja-JP" sz="2400" dirty="0" err="1" smtClean="0"/>
              <a:t>Rastrigin</a:t>
            </a:r>
            <a:r>
              <a:rPr lang="ja-JP" altLang="en-US" sz="2400" dirty="0" smtClean="0"/>
              <a:t>関数</a:t>
            </a:r>
            <a:endParaRPr kumimoji="1" lang="ja-JP" altLang="en-US" sz="2400" dirty="0"/>
          </a:p>
        </p:txBody>
      </p:sp>
      <p:pic>
        <p:nvPicPr>
          <p:cNvPr id="4" name="図 3" descr="スクリーンショット 2015-01-29 12.19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8642"/>
            <a:ext cx="4072515" cy="356136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961625" y="2219099"/>
            <a:ext cx="2725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図は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次元の時</a:t>
            </a:r>
            <a:endParaRPr lang="en-US" altLang="ja-JP" dirty="0"/>
          </a:p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次元で検証を起こった。</a:t>
            </a:r>
            <a:endParaRPr kumimoji="1" lang="en-US" altLang="ja-JP" dirty="0" smtClean="0"/>
          </a:p>
          <a:p>
            <a:r>
              <a:rPr lang="ja-JP" altLang="en-US" dirty="0" smtClean="0"/>
              <a:t>最適解</a:t>
            </a:r>
            <a:r>
              <a:rPr lang="ja-JP" altLang="ja-JP" dirty="0"/>
              <a:t>　</a:t>
            </a:r>
            <a:r>
              <a:rPr lang="en-US" altLang="ja-JP" dirty="0" smtClean="0"/>
              <a:t>x</a:t>
            </a:r>
            <a:r>
              <a:rPr lang="en-US" altLang="ja-JP" baseline="-25000" dirty="0" smtClean="0"/>
              <a:t>1</a:t>
            </a:r>
            <a:r>
              <a:rPr lang="en-US" altLang="ja-JP" dirty="0" smtClean="0"/>
              <a:t>~x</a:t>
            </a:r>
            <a:r>
              <a:rPr lang="en-US" altLang="ja-JP" baseline="-25000" dirty="0" smtClean="0"/>
              <a:t>20</a:t>
            </a:r>
            <a:r>
              <a:rPr lang="en-US" altLang="ja-JP" dirty="0" smtClean="0"/>
              <a:t> =0 </a:t>
            </a:r>
            <a:r>
              <a:rPr lang="ja-JP" altLang="en-US" dirty="0" smtClean="0"/>
              <a:t>最適値</a:t>
            </a:r>
            <a:r>
              <a:rPr lang="en-US" altLang="ja-JP" dirty="0" smtClean="0"/>
              <a:t>0</a:t>
            </a:r>
            <a:endParaRPr kumimoji="1" lang="en-US" altLang="ja-JP" dirty="0" smtClean="0"/>
          </a:p>
        </p:txBody>
      </p:sp>
      <p:pic>
        <p:nvPicPr>
          <p:cNvPr id="6" name="図 5" descr="スクリーンショット 2015-01-29 12.24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10" y="3334383"/>
            <a:ext cx="3696049" cy="352361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457200" y="644893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他</a:t>
            </a:r>
            <a:r>
              <a:rPr lang="en-US" altLang="ja-JP" dirty="0" smtClean="0"/>
              <a:t>5</a:t>
            </a:r>
            <a:r>
              <a:rPr lang="ja-JP" altLang="en-US" dirty="0" smtClean="0"/>
              <a:t>つのベンチマーク関数でも最適解近傍に収束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5632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ロバスト性の確認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5381" y="1096660"/>
            <a:ext cx="8229600" cy="4525963"/>
          </a:xfrm>
        </p:spPr>
        <p:txBody>
          <a:bodyPr/>
          <a:lstStyle/>
          <a:p>
            <a:r>
              <a:rPr kumimoji="1" lang="ja-JP" altLang="en-US" sz="2400" dirty="0" smtClean="0"/>
              <a:t>解候補を入力として、利益を出力し、それを目的関数とする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出力された利益は分散が存在するので、</a:t>
            </a:r>
            <a:r>
              <a:rPr lang="en-US" altLang="ja-JP" sz="2400" dirty="0"/>
              <a:t>3</a:t>
            </a:r>
            <a:r>
              <a:rPr lang="ja-JP" altLang="en-US" sz="2400" dirty="0" smtClean="0"/>
              <a:t>回の平均をとって目的関数とした。</a:t>
            </a:r>
            <a:endParaRPr lang="en-US" altLang="ja-JP" sz="2400" dirty="0" smtClean="0"/>
          </a:p>
          <a:p>
            <a:endParaRPr kumimoji="1" lang="ja-JP" altLang="en-US" dirty="0"/>
          </a:p>
        </p:txBody>
      </p:sp>
      <p:pic>
        <p:nvPicPr>
          <p:cNvPr id="4" name="図 3" descr="スクリーンショット 2015-01-29 13.25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52" y="1874550"/>
            <a:ext cx="4030529" cy="3024908"/>
          </a:xfrm>
          <a:prstGeom prst="rect">
            <a:avLst/>
          </a:prstGeom>
        </p:spPr>
      </p:pic>
      <p:pic>
        <p:nvPicPr>
          <p:cNvPr id="5" name="図 4" descr="スクリーンショット 2015-01-29 13.26.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8" y="2536196"/>
            <a:ext cx="4255543" cy="4067924"/>
          </a:xfrm>
          <a:prstGeom prst="rect">
            <a:avLst/>
          </a:prstGeom>
        </p:spPr>
      </p:pic>
      <p:pic>
        <p:nvPicPr>
          <p:cNvPr id="6" name="図 5" descr="スクリーンショット 2015-01-29 13.25.4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53" y="4263387"/>
            <a:ext cx="4062348" cy="27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13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スクリーンショット 2015-01-29 14.08.3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" b="1940"/>
          <a:stretch/>
        </p:blipFill>
        <p:spPr>
          <a:xfrm>
            <a:off x="1143000" y="482600"/>
            <a:ext cx="7010400" cy="6375400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38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前提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348686"/>
            <a:ext cx="9144000" cy="4777478"/>
          </a:xfrm>
        </p:spPr>
        <p:txBody>
          <a:bodyPr/>
          <a:lstStyle/>
          <a:p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ドル</a:t>
            </a:r>
            <a:r>
              <a:rPr kumimoji="1" lang="en-US" altLang="ja-JP" dirty="0" smtClean="0"/>
              <a:t>=100</a:t>
            </a:r>
            <a:r>
              <a:rPr kumimoji="1" lang="ja-JP" altLang="en-US" dirty="0" smtClean="0"/>
              <a:t>円　換算</a:t>
            </a:r>
            <a:endParaRPr kumimoji="1" lang="en-US" altLang="ja-JP" dirty="0" smtClean="0"/>
          </a:p>
          <a:p>
            <a:r>
              <a:rPr lang="en-US" altLang="ja-JP" dirty="0" smtClean="0"/>
              <a:t>LNG</a:t>
            </a:r>
            <a:r>
              <a:rPr lang="ja-JP" altLang="en-US" dirty="0" smtClean="0"/>
              <a:t>船の燃料費（</a:t>
            </a:r>
            <a:r>
              <a:rPr lang="en-US" altLang="ja-JP" dirty="0" smtClean="0"/>
              <a:t>C</a:t>
            </a:r>
            <a:r>
              <a:rPr lang="ja-JP" altLang="en-US" dirty="0" smtClean="0"/>
              <a:t>重油の使用を仮定）</a:t>
            </a:r>
            <a:r>
              <a:rPr lang="en-US" altLang="ja-JP" dirty="0" smtClean="0"/>
              <a:t>:</a:t>
            </a:r>
          </a:p>
          <a:p>
            <a:pPr lvl="1"/>
            <a:r>
              <a:rPr lang="en-US" altLang="ja-JP" dirty="0" smtClean="0"/>
              <a:t>C</a:t>
            </a:r>
            <a:r>
              <a:rPr lang="ja-JP" altLang="ja-JP" dirty="0"/>
              <a:t>重油</a:t>
            </a:r>
            <a:r>
              <a:rPr lang="en-US" altLang="ja-JP" dirty="0"/>
              <a:t> 71700</a:t>
            </a:r>
            <a:r>
              <a:rPr lang="ja-JP" altLang="ja-JP" dirty="0"/>
              <a:t>円</a:t>
            </a:r>
            <a:r>
              <a:rPr lang="en-US" altLang="ja-JP" dirty="0"/>
              <a:t>/</a:t>
            </a:r>
            <a:r>
              <a:rPr lang="en-US" altLang="ja-JP" dirty="0" smtClean="0"/>
              <a:t>kl</a:t>
            </a:r>
          </a:p>
          <a:p>
            <a:r>
              <a:rPr lang="ja-JP" altLang="ja-JP" dirty="0" smtClean="0"/>
              <a:t>L</a:t>
            </a:r>
            <a:r>
              <a:rPr lang="en-US" altLang="ja-JP" dirty="0" smtClean="0"/>
              <a:t>NG</a:t>
            </a:r>
            <a:r>
              <a:rPr lang="ja-JP" altLang="en-US" dirty="0" smtClean="0"/>
              <a:t>売価</a:t>
            </a:r>
            <a:r>
              <a:rPr lang="en-US" altLang="ja-JP" dirty="0" smtClean="0"/>
              <a:t>: 70 </a:t>
            </a:r>
            <a:r>
              <a:rPr lang="ja-JP" altLang="en-US" dirty="0" smtClean="0"/>
              <a:t>円</a:t>
            </a:r>
            <a:r>
              <a:rPr lang="en-US" altLang="ja-JP" dirty="0" smtClean="0"/>
              <a:t>/m</a:t>
            </a:r>
            <a:r>
              <a:rPr lang="en-US" altLang="ja-JP" baseline="30000" dirty="0" smtClean="0"/>
              <a:t>3</a:t>
            </a:r>
            <a:endParaRPr lang="en-US" altLang="ja-JP" dirty="0" smtClean="0"/>
          </a:p>
          <a:p>
            <a:r>
              <a:rPr lang="ja-JP" altLang="en-US" dirty="0" smtClean="0"/>
              <a:t>輸送費の式</a:t>
            </a:r>
            <a:r>
              <a:rPr lang="en-US" altLang="ja-JP" dirty="0" smtClean="0"/>
              <a:t>:</a:t>
            </a:r>
          </a:p>
          <a:p>
            <a:pPr marL="0" indent="0">
              <a:buNone/>
            </a:pPr>
            <a:r>
              <a:rPr lang="en-US" altLang="ja-JP" dirty="0" smtClean="0"/>
              <a:t>0.00008453</a:t>
            </a:r>
            <a:r>
              <a:rPr lang="en-US" altLang="ja-JP" dirty="0"/>
              <a:t>*</a:t>
            </a:r>
            <a:r>
              <a:rPr lang="en-US" altLang="ja-JP" dirty="0" err="1"/>
              <a:t>Math.pow</a:t>
            </a:r>
            <a:r>
              <a:rPr lang="en-US" altLang="ja-JP" dirty="0"/>
              <a:t>(</a:t>
            </a:r>
            <a:r>
              <a:rPr lang="en-US" altLang="ja-JP" dirty="0" smtClean="0"/>
              <a:t>this.W,2.0</a:t>
            </a:r>
            <a:r>
              <a:rPr lang="en-US" altLang="ja-JP" dirty="0"/>
              <a:t>/3)</a:t>
            </a:r>
            <a:r>
              <a:rPr lang="en-US" altLang="ja-JP" dirty="0" smtClean="0"/>
              <a:t>* </a:t>
            </a:r>
            <a:r>
              <a:rPr lang="en-US" altLang="ja-JP" dirty="0" err="1" smtClean="0"/>
              <a:t>this.V</a:t>
            </a:r>
            <a:r>
              <a:rPr lang="en-US" altLang="ja-JP" dirty="0" smtClean="0"/>
              <a:t> * </a:t>
            </a:r>
            <a:r>
              <a:rPr lang="en-US" altLang="ja-JP" dirty="0" err="1" smtClean="0"/>
              <a:t>this.V</a:t>
            </a:r>
            <a:r>
              <a:rPr lang="en-US" altLang="ja-JP" dirty="0" smtClean="0"/>
              <a:t>* 100</a:t>
            </a:r>
            <a:r>
              <a:rPr lang="en-US" altLang="ja-JP" dirty="0"/>
              <a:t>;</a:t>
            </a:r>
          </a:p>
          <a:p>
            <a:pPr marL="0" indent="0">
              <a:buNone/>
            </a:pPr>
            <a:r>
              <a:rPr lang="en-US" altLang="ja-JP" dirty="0"/>
              <a:t>		</a:t>
            </a:r>
            <a:r>
              <a:rPr lang="en-US" altLang="ja-JP" dirty="0" err="1"/>
              <a:t>this.transportCost</a:t>
            </a:r>
            <a:r>
              <a:rPr lang="en-US" altLang="ja-JP" dirty="0"/>
              <a:t> = fuel*</a:t>
            </a:r>
            <a:r>
              <a:rPr lang="en-US" altLang="ja-JP" dirty="0" err="1"/>
              <a:t>input_l</a:t>
            </a:r>
            <a:r>
              <a:rPr lang="en-US" altLang="ja-JP" dirty="0"/>
              <a:t>;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6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前提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建設費 </a:t>
            </a:r>
            <a:r>
              <a:rPr kumimoji="1" lang="en-US" altLang="ja-JP" dirty="0" smtClean="0"/>
              <a:t>:</a:t>
            </a:r>
            <a:r>
              <a:rPr kumimoji="1" lang="ja-JP" altLang="en-US" dirty="0" smtClean="0"/>
              <a:t> </a:t>
            </a:r>
            <a:endParaRPr kumimoji="1" lang="en-US" altLang="ja-JP" dirty="0" smtClean="0"/>
          </a:p>
          <a:p>
            <a:r>
              <a:rPr kumimoji="1" lang="en-US" altLang="ja-JP" dirty="0" smtClean="0"/>
              <a:t>(FLNG)</a:t>
            </a:r>
            <a:r>
              <a:rPr lang="en-US" altLang="ja-JP" dirty="0" smtClean="0"/>
              <a:t>y</a:t>
            </a:r>
            <a:r>
              <a:rPr lang="en-US" altLang="ja-JP" dirty="0"/>
              <a:t>=2E+08ln</a:t>
            </a:r>
            <a:r>
              <a:rPr lang="en-US" altLang="ja-JP" dirty="0" smtClean="0"/>
              <a:t>(W</a:t>
            </a:r>
            <a:r>
              <a:rPr lang="en-US" altLang="ja-JP" baseline="-25000" dirty="0" smtClean="0"/>
              <a:t>0</a:t>
            </a:r>
            <a:r>
              <a:rPr lang="en-US" altLang="ja-JP" dirty="0" smtClean="0"/>
              <a:t>)</a:t>
            </a:r>
            <a:r>
              <a:rPr lang="en-US" altLang="ja-JP" dirty="0"/>
              <a:t>-2E+09+1.1E+</a:t>
            </a:r>
            <a:r>
              <a:rPr lang="en-US" altLang="ja-JP" dirty="0" smtClean="0"/>
              <a:t>10</a:t>
            </a:r>
          </a:p>
          <a:p>
            <a:r>
              <a:rPr kumimoji="1" lang="en-US" altLang="ja-JP" dirty="0" smtClean="0"/>
              <a:t>(LNG)</a:t>
            </a:r>
            <a:r>
              <a:rPr lang="es-ES_tradnl" altLang="ja-JP" dirty="0"/>
              <a:t> y=2E+08ln</a:t>
            </a:r>
            <a:r>
              <a:rPr lang="es-ES_tradnl" altLang="ja-JP" dirty="0" smtClean="0"/>
              <a:t>(W)</a:t>
            </a:r>
            <a:r>
              <a:rPr lang="es-ES_tradnl" altLang="ja-JP" dirty="0"/>
              <a:t>-2E+09+1.1E+10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156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結果（経済性の評価）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ja-JP" dirty="0"/>
              <a:t>LNG</a:t>
            </a:r>
            <a:r>
              <a:rPr lang="ja-JP" altLang="en-US" dirty="0"/>
              <a:t>船の隻数</a:t>
            </a:r>
            <a:r>
              <a:rPr lang="en-US" altLang="ja-JP" dirty="0"/>
              <a:t>N: </a:t>
            </a:r>
            <a:r>
              <a:rPr lang="en-US" altLang="ja-JP" dirty="0" smtClean="0"/>
              <a:t>2</a:t>
            </a:r>
            <a:r>
              <a:rPr lang="ja-JP" altLang="en-US" dirty="0" smtClean="0"/>
              <a:t>隻</a:t>
            </a:r>
            <a:endParaRPr lang="en-US" altLang="ja-JP" dirty="0" smtClean="0"/>
          </a:p>
          <a:p>
            <a:r>
              <a:rPr lang="en-US" altLang="ja-JP" dirty="0" smtClean="0"/>
              <a:t>FLNG</a:t>
            </a:r>
            <a:r>
              <a:rPr lang="ja-JP" altLang="en-US" dirty="0" smtClean="0"/>
              <a:t> </a:t>
            </a:r>
            <a:r>
              <a:rPr lang="ja-JP" altLang="en-US" dirty="0"/>
              <a:t>の貯蔵</a:t>
            </a:r>
            <a:r>
              <a:rPr lang="ja-JP" altLang="en-US" dirty="0" smtClean="0"/>
              <a:t>能力</a:t>
            </a:r>
            <a:r>
              <a:rPr lang="en-US" altLang="ja-JP" dirty="0" smtClean="0"/>
              <a:t>W</a:t>
            </a:r>
            <a:r>
              <a:rPr lang="en-US" altLang="ja-JP" baseline="-25000" dirty="0" smtClean="0"/>
              <a:t>0</a:t>
            </a:r>
            <a:r>
              <a:rPr lang="en-US" altLang="ja-JP" dirty="0"/>
              <a:t>[m</a:t>
            </a:r>
            <a:r>
              <a:rPr lang="en-US" altLang="ja-JP" baseline="30000" dirty="0"/>
              <a:t>3</a:t>
            </a:r>
            <a:r>
              <a:rPr lang="en-US" altLang="ja-JP" dirty="0" smtClean="0"/>
              <a:t>]</a:t>
            </a:r>
            <a:r>
              <a:rPr lang="en-US" altLang="ja-JP" dirty="0" smtClean="0"/>
              <a:t>140348.424756320m</a:t>
            </a:r>
            <a:r>
              <a:rPr lang="en-US" altLang="ja-JP" baseline="30000" dirty="0" smtClean="0"/>
              <a:t>3</a:t>
            </a:r>
            <a:endParaRPr lang="en-US" altLang="ja-JP" dirty="0"/>
          </a:p>
          <a:p>
            <a:r>
              <a:rPr lang="ja-JP" altLang="en-US" dirty="0"/>
              <a:t>船の積載可能量</a:t>
            </a:r>
            <a:r>
              <a:rPr lang="en-US" altLang="ja-JP" dirty="0"/>
              <a:t> W[m</a:t>
            </a:r>
            <a:r>
              <a:rPr lang="en-US" altLang="ja-JP" baseline="30000" dirty="0"/>
              <a:t>3</a:t>
            </a:r>
            <a:r>
              <a:rPr lang="en-US" altLang="ja-JP" dirty="0"/>
              <a:t>] : </a:t>
            </a:r>
            <a:r>
              <a:rPr lang="en-US" altLang="ja-JP" b="1" i="1" dirty="0" smtClean="0"/>
              <a:t>200000</a:t>
            </a:r>
            <a:r>
              <a:rPr lang="en-US" altLang="ja-JP" dirty="0" smtClean="0"/>
              <a:t>m</a:t>
            </a:r>
            <a:r>
              <a:rPr lang="en-US" altLang="ja-JP" baseline="30000" dirty="0" smtClean="0"/>
              <a:t>3</a:t>
            </a:r>
          </a:p>
          <a:p>
            <a:endParaRPr lang="en-US" altLang="ja-JP" baseline="30000" dirty="0" smtClean="0"/>
          </a:p>
          <a:p>
            <a:r>
              <a:rPr lang="ja-JP" altLang="en-US" sz="1900" dirty="0"/>
              <a:t>理想値の何倍を基準に途中発射をするか</a:t>
            </a:r>
            <a:endParaRPr lang="en-US" altLang="ja-JP" sz="1900" baseline="30000" dirty="0" smtClean="0"/>
          </a:p>
          <a:p>
            <a:r>
              <a:rPr lang="en-US" altLang="ja-JP" sz="1900" dirty="0" err="1"/>
              <a:t>CancelLNG</a:t>
            </a:r>
            <a:r>
              <a:rPr lang="en-US" altLang="ja-JP" sz="1900" dirty="0"/>
              <a:t> =</a:t>
            </a:r>
            <a:r>
              <a:rPr lang="ja-JP" altLang="en-US" sz="1900" dirty="0"/>
              <a:t> </a:t>
            </a:r>
            <a:r>
              <a:rPr lang="en-US" altLang="ja-JP" sz="1900" dirty="0" smtClean="0"/>
              <a:t>0.15912589236668317</a:t>
            </a:r>
            <a:endParaRPr lang="ja-JP" altLang="en-US" sz="1900" dirty="0"/>
          </a:p>
          <a:p>
            <a:r>
              <a:rPr lang="ja-JP" altLang="en-US" sz="1900" b="1" dirty="0"/>
              <a:t>何時間以上無駄があれば途中出発する</a:t>
            </a:r>
            <a:r>
              <a:rPr lang="ja-JP" altLang="en-US" sz="1900" b="1" dirty="0" smtClean="0"/>
              <a:t>か</a:t>
            </a:r>
            <a:endParaRPr lang="en-US" altLang="ja-JP" sz="1900" dirty="0" smtClean="0"/>
          </a:p>
          <a:p>
            <a:r>
              <a:rPr lang="ja-JP" altLang="en-US" sz="1900" dirty="0"/>
              <a:t>	</a:t>
            </a:r>
            <a:r>
              <a:rPr lang="en-US" altLang="ja-JP" sz="1900" b="1" dirty="0" err="1" smtClean="0"/>
              <a:t>CancelTime</a:t>
            </a:r>
            <a:r>
              <a:rPr lang="en-US" altLang="ja-JP" sz="1900" b="1" dirty="0" smtClean="0"/>
              <a:t> </a:t>
            </a:r>
            <a:r>
              <a:rPr lang="en-US" altLang="ja-JP" sz="1900" b="1" dirty="0"/>
              <a:t>=</a:t>
            </a:r>
            <a:r>
              <a:rPr lang="ja-JP" altLang="en-US" sz="1900" b="1" dirty="0"/>
              <a:t> </a:t>
            </a:r>
            <a:r>
              <a:rPr lang="en-US" altLang="ja-JP" sz="1900" b="1" dirty="0" smtClean="0"/>
              <a:t>16</a:t>
            </a:r>
            <a:endParaRPr lang="ja-JP" altLang="en-US" sz="1900" b="1" dirty="0"/>
          </a:p>
          <a:p>
            <a:r>
              <a:rPr lang="ja-JP" altLang="en-US" sz="1900" dirty="0"/>
              <a:t>	</a:t>
            </a:r>
            <a:r>
              <a:rPr lang="ja-JP" altLang="en-US" sz="1900" b="1" dirty="0"/>
              <a:t>理想値の何倍を基準に</a:t>
            </a:r>
            <a:r>
              <a:rPr lang="en-US" altLang="ja-JP" sz="1900" b="1" dirty="0"/>
              <a:t>FLNG</a:t>
            </a:r>
            <a:r>
              <a:rPr lang="ja-JP" altLang="en-US" sz="1900" b="1" dirty="0"/>
              <a:t>を休ませるか</a:t>
            </a:r>
            <a:endParaRPr lang="en-US" altLang="ja-JP" sz="1900" dirty="0" smtClean="0"/>
          </a:p>
          <a:p>
            <a:r>
              <a:rPr lang="en-US" altLang="ja-JP" sz="1900" b="1" dirty="0" err="1" smtClean="0"/>
              <a:t>RestLNG</a:t>
            </a:r>
            <a:r>
              <a:rPr lang="en-US" altLang="ja-JP" sz="1900" b="1" dirty="0" smtClean="0"/>
              <a:t> </a:t>
            </a:r>
            <a:r>
              <a:rPr lang="en-US" altLang="ja-JP" sz="1900" b="1" dirty="0"/>
              <a:t>=</a:t>
            </a:r>
            <a:r>
              <a:rPr lang="ja-JP" altLang="en-US" sz="1900" b="1" dirty="0"/>
              <a:t> </a:t>
            </a:r>
            <a:r>
              <a:rPr lang="en-US" altLang="ja-JP" sz="1900" b="1" dirty="0" smtClean="0"/>
              <a:t>0.0</a:t>
            </a:r>
          </a:p>
          <a:p>
            <a:r>
              <a:rPr lang="ja-JP" altLang="en-US" sz="1900" b="1" dirty="0" smtClean="0"/>
              <a:t>荒天が何期続くか</a:t>
            </a:r>
            <a:endParaRPr lang="ja-JP" altLang="en-US" sz="1900" b="1" dirty="0"/>
          </a:p>
          <a:p>
            <a:r>
              <a:rPr lang="en-US" altLang="ja-JP" sz="1900" dirty="0"/>
              <a:t>	</a:t>
            </a:r>
            <a:r>
              <a:rPr lang="en-US" altLang="ja-JP" sz="1900" b="1" dirty="0" err="1" smtClean="0"/>
              <a:t>StormRest</a:t>
            </a:r>
            <a:r>
              <a:rPr lang="en-US" altLang="ja-JP" sz="1900" b="1" dirty="0" smtClean="0"/>
              <a:t> </a:t>
            </a:r>
            <a:r>
              <a:rPr lang="en-US" altLang="ja-JP" sz="1900" b="1" dirty="0"/>
              <a:t>= 13;</a:t>
            </a:r>
            <a:endParaRPr lang="en-US" altLang="ja-JP" sz="1900" dirty="0"/>
          </a:p>
          <a:p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998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結果（経済性の評価）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単位（円）</a:t>
            </a:r>
            <a:endParaRPr lang="en-US" altLang="ja-JP" dirty="0" smtClean="0"/>
          </a:p>
          <a:p>
            <a:r>
              <a:rPr lang="ja-JP" altLang="en-US" dirty="0" smtClean="0"/>
              <a:t>輸送費</a:t>
            </a:r>
            <a:endParaRPr lang="ja-JP" altLang="en-US" dirty="0"/>
          </a:p>
          <a:p>
            <a:r>
              <a:rPr lang="en-US" altLang="ja-JP" dirty="0"/>
              <a:t>2.2396505693222806E8</a:t>
            </a:r>
          </a:p>
          <a:p>
            <a:r>
              <a:rPr lang="ja-JP" altLang="en-US" dirty="0"/>
              <a:t>建設費</a:t>
            </a:r>
          </a:p>
          <a:p>
            <a:r>
              <a:rPr lang="en-US" altLang="ja-JP" dirty="0"/>
              <a:t>1.2252805729821207E10</a:t>
            </a:r>
          </a:p>
          <a:p>
            <a:r>
              <a:rPr lang="ja-JP" altLang="en-US" dirty="0"/>
              <a:t>固定費</a:t>
            </a:r>
          </a:p>
          <a:p>
            <a:r>
              <a:rPr lang="en-US" altLang="ja-JP" dirty="0"/>
              <a:t>6.126402864910603E7</a:t>
            </a:r>
          </a:p>
          <a:p>
            <a:r>
              <a:rPr lang="en-US" altLang="ja-JP" dirty="0"/>
              <a:t>LNG</a:t>
            </a:r>
          </a:p>
          <a:p>
            <a:r>
              <a:rPr lang="en-US" altLang="ja-JP" dirty="0"/>
              <a:t>2.3940692883428298E7</a:t>
            </a:r>
          </a:p>
          <a:p>
            <a:r>
              <a:rPr lang="ja-JP" altLang="en-US" dirty="0"/>
              <a:t>売上</a:t>
            </a:r>
          </a:p>
          <a:p>
            <a:r>
              <a:rPr lang="en-US" altLang="ja-JP" dirty="0" smtClean="0"/>
              <a:t>1.6758485018399808E9</a:t>
            </a:r>
          </a:p>
          <a:p>
            <a:r>
              <a:rPr lang="ja-JP" altLang="en-US" dirty="0" smtClean="0"/>
              <a:t>総利益</a:t>
            </a:r>
            <a:endParaRPr lang="en-US" altLang="ja-JP" dirty="0"/>
          </a:p>
          <a:p>
            <a:r>
              <a:rPr lang="en-US" altLang="ja-JP" dirty="0"/>
              <a:t>-1.0862186313562561E10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60178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スクリーンショット 2015-01-29 14.00.3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" b="-10585"/>
          <a:stretch/>
        </p:blipFill>
        <p:spPr>
          <a:xfrm>
            <a:off x="0" y="1504805"/>
            <a:ext cx="6794500" cy="5635770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37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3674533"/>
            <a:ext cx="8229600" cy="1182159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 smtClean="0"/>
              <a:t>LNG</a:t>
            </a:r>
            <a:r>
              <a:rPr lang="ja-JP" altLang="en-US" dirty="0" smtClean="0"/>
              <a:t>船の大きさ・隻数・速力及び</a:t>
            </a:r>
            <a:r>
              <a:rPr lang="en-US" altLang="ja-JP" dirty="0" smtClean="0"/>
              <a:t>FLNG</a:t>
            </a:r>
            <a:r>
              <a:rPr lang="ja-JP" altLang="en-US" dirty="0" smtClean="0"/>
              <a:t>の貯蔵能力の最適化</a:t>
            </a:r>
            <a:endParaRPr lang="en-US" altLang="ja-JP" dirty="0" smtClean="0"/>
          </a:p>
          <a:p>
            <a:pPr marL="0" indent="0" algn="ctr">
              <a:buNone/>
            </a:pPr>
            <a:endParaRPr kumimoji="1" lang="en-US" altLang="ja-JP" dirty="0" smtClean="0"/>
          </a:p>
        </p:txBody>
      </p:sp>
      <p:pic>
        <p:nvPicPr>
          <p:cNvPr id="4" name="図 3" descr="ship-clip-art--ship-clipart-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26" y="5381625"/>
            <a:ext cx="1682749" cy="1367834"/>
          </a:xfrm>
          <a:prstGeom prst="rect">
            <a:avLst/>
          </a:prstGeom>
        </p:spPr>
      </p:pic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57200" y="1540933"/>
            <a:ext cx="2692400" cy="10329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/>
              <a:t>FSRU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6146800" y="1540933"/>
            <a:ext cx="2540000" cy="103293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3200" dirty="0" smtClean="0"/>
              <a:t>FLNG</a:t>
            </a:r>
            <a:endParaRPr kumimoji="1" lang="ja-JP" altLang="en-US" sz="3200" dirty="0"/>
          </a:p>
        </p:txBody>
      </p:sp>
      <p:sp>
        <p:nvSpPr>
          <p:cNvPr id="8" name="円/楕円 7"/>
          <p:cNvSpPr/>
          <p:nvPr/>
        </p:nvSpPr>
        <p:spPr>
          <a:xfrm>
            <a:off x="3945465" y="1845732"/>
            <a:ext cx="1354667" cy="135466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LNG</a:t>
            </a:r>
            <a:r>
              <a:rPr kumimoji="1" lang="ja-JP" altLang="en-US" sz="2400" dirty="0" smtClean="0"/>
              <a:t>船</a:t>
            </a:r>
            <a:endParaRPr kumimoji="1" lang="ja-JP" altLang="en-US" sz="2400" dirty="0"/>
          </a:p>
        </p:txBody>
      </p:sp>
      <p:sp>
        <p:nvSpPr>
          <p:cNvPr id="9" name="下カーブ矢印 8"/>
          <p:cNvSpPr/>
          <p:nvPr/>
        </p:nvSpPr>
        <p:spPr>
          <a:xfrm>
            <a:off x="3149600" y="1320800"/>
            <a:ext cx="2997200" cy="52493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下カーブ矢印 9"/>
          <p:cNvSpPr/>
          <p:nvPr/>
        </p:nvSpPr>
        <p:spPr>
          <a:xfrm rot="10800000">
            <a:off x="3149600" y="2937933"/>
            <a:ext cx="2997200" cy="524932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下矢印 10"/>
          <p:cNvSpPr/>
          <p:nvPr/>
        </p:nvSpPr>
        <p:spPr>
          <a:xfrm>
            <a:off x="4284133" y="4839759"/>
            <a:ext cx="660400" cy="54186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57200" y="5539316"/>
            <a:ext cx="8229600" cy="1182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ja-JP" altLang="en-US" dirty="0" smtClean="0"/>
              <a:t>最終的な利益最大化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58815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スクリーンショット 2015-01-29 14.00.4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85" r="-1" b="733"/>
          <a:stretch/>
        </p:blipFill>
        <p:spPr>
          <a:xfrm>
            <a:off x="-876300" y="1549400"/>
            <a:ext cx="8229600" cy="4914900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0919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考察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初期投資が大きかったので、初期投資が少ないようなパラメータ調整が最適解になってしまった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反省</a:t>
            </a:r>
            <a:endParaRPr kumimoji="1" lang="en-US" altLang="ja-JP" dirty="0" smtClean="0"/>
          </a:p>
          <a:p>
            <a:r>
              <a:rPr lang="ja-JP" altLang="en-US" dirty="0" smtClean="0"/>
              <a:t>売上ー総費用を目的関数にしたが、建設費を減価償却すべきだった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747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8686"/>
            <a:ext cx="8229600" cy="954247"/>
          </a:xfrm>
        </p:spPr>
        <p:txBody>
          <a:bodyPr/>
          <a:lstStyle/>
          <a:p>
            <a:r>
              <a:rPr kumimoji="1" lang="ja-JP" altLang="en-US" dirty="0" smtClean="0"/>
              <a:t>目的：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年後の利益最大化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200" y="1995142"/>
            <a:ext cx="8229600" cy="83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/>
              <a:t>m</a:t>
            </a:r>
            <a:r>
              <a:rPr lang="en-US" altLang="ja-JP" dirty="0" smtClean="0"/>
              <a:t>ax</a:t>
            </a:r>
            <a:r>
              <a:rPr lang="en-US" altLang="en-US" dirty="0" smtClean="0"/>
              <a:t> Profit = </a:t>
            </a:r>
            <a:r>
              <a:rPr lang="en-US" altLang="en-US" u="sng" dirty="0" smtClean="0">
                <a:solidFill>
                  <a:schemeClr val="accent1"/>
                </a:solidFill>
              </a:rPr>
              <a:t>max Revenue</a:t>
            </a:r>
            <a:r>
              <a:rPr lang="en-US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en-US" dirty="0" smtClean="0"/>
              <a:t>– </a:t>
            </a:r>
            <a:r>
              <a:rPr lang="en-US" altLang="ja-JP" u="sng" dirty="0" smtClean="0">
                <a:solidFill>
                  <a:schemeClr val="accent2"/>
                </a:solidFill>
              </a:rPr>
              <a:t>min Cost</a:t>
            </a:r>
            <a:r>
              <a:rPr lang="ja-JP" altLang="en-US" dirty="0" smtClean="0">
                <a:solidFill>
                  <a:schemeClr val="accent2"/>
                </a:solidFill>
              </a:rPr>
              <a:t> 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2048933" y="2523067"/>
            <a:ext cx="2235200" cy="86360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57199" y="3386667"/>
            <a:ext cx="4114801" cy="1200329"/>
          </a:xfrm>
          <a:prstGeom prst="rect">
            <a:avLst/>
          </a:prstGeom>
          <a:noFill/>
          <a:ln w="28575" cmpd="sng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m</a:t>
            </a:r>
            <a:r>
              <a:rPr lang="en-US" altLang="ja-JP" sz="3600" dirty="0" smtClean="0"/>
              <a:t>ax revenue = max </a:t>
            </a:r>
            <a:r>
              <a:rPr lang="ja-JP" altLang="en-US" sz="3600" dirty="0" smtClean="0"/>
              <a:t>採取した</a:t>
            </a:r>
            <a:r>
              <a:rPr lang="en-US" altLang="ja-JP" sz="3600" dirty="0" smtClean="0"/>
              <a:t>LNG</a:t>
            </a:r>
            <a:endParaRPr kumimoji="1" lang="ja-JP" altLang="en-US" sz="3600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299200" y="2523067"/>
            <a:ext cx="818510" cy="86360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4910667" y="3386667"/>
            <a:ext cx="3776133" cy="1569660"/>
          </a:xfrm>
          <a:prstGeom prst="rect">
            <a:avLst/>
          </a:prstGeom>
          <a:noFill/>
          <a:ln w="28575" cmpd="sng"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ja-JP" sz="3200" dirty="0"/>
              <a:t>m</a:t>
            </a:r>
            <a:r>
              <a:rPr lang="en-US" altLang="ja-JP" sz="3200" dirty="0" smtClean="0"/>
              <a:t>in Cost = </a:t>
            </a:r>
          </a:p>
          <a:p>
            <a:r>
              <a:rPr lang="en-US" altLang="ja-JP" sz="3200" dirty="0"/>
              <a:t>m</a:t>
            </a:r>
            <a:r>
              <a:rPr lang="en-US" altLang="ja-JP" sz="3200" dirty="0" smtClean="0"/>
              <a:t>in </a:t>
            </a:r>
            <a:r>
              <a:rPr lang="ja-JP" altLang="en-US" sz="3200" dirty="0" smtClean="0"/>
              <a:t>運転費</a:t>
            </a:r>
            <a:r>
              <a:rPr lang="en-US" altLang="ja-JP" sz="3200" dirty="0" smtClean="0"/>
              <a:t>+ </a:t>
            </a:r>
            <a:r>
              <a:rPr lang="en-US" altLang="ja-JP" sz="3200" dirty="0"/>
              <a:t>min </a:t>
            </a:r>
            <a:r>
              <a:rPr lang="en-US" altLang="ja-JP" sz="3200" dirty="0" smtClean="0"/>
              <a:t>   </a:t>
            </a:r>
            <a:r>
              <a:rPr lang="ja-JP" altLang="en-US" sz="3200" dirty="0" smtClean="0"/>
              <a:t>建設費</a:t>
            </a:r>
            <a:r>
              <a:rPr lang="en-US" altLang="ja-JP" sz="3200" dirty="0" smtClean="0"/>
              <a:t>+ </a:t>
            </a:r>
            <a:r>
              <a:rPr lang="en-US" altLang="ja-JP" sz="3200" dirty="0"/>
              <a:t>min </a:t>
            </a:r>
            <a:r>
              <a:rPr lang="ja-JP" altLang="en-US" sz="3200" dirty="0" smtClean="0"/>
              <a:t>固定費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02671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8686"/>
            <a:ext cx="8229600" cy="954247"/>
          </a:xfrm>
        </p:spPr>
        <p:txBody>
          <a:bodyPr/>
          <a:lstStyle/>
          <a:p>
            <a:r>
              <a:rPr kumimoji="1" lang="ja-JP" altLang="en-US" dirty="0" smtClean="0"/>
              <a:t>目的：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年後の利益最大化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200" y="1995142"/>
            <a:ext cx="8229600" cy="83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/>
              <a:t>m</a:t>
            </a:r>
            <a:r>
              <a:rPr lang="en-US" altLang="ja-JP" dirty="0" smtClean="0"/>
              <a:t>ax</a:t>
            </a:r>
            <a:r>
              <a:rPr lang="en-US" altLang="en-US" dirty="0" smtClean="0"/>
              <a:t> Profit = </a:t>
            </a:r>
            <a:r>
              <a:rPr lang="en-US" altLang="en-US" u="sng" dirty="0" smtClean="0">
                <a:solidFill>
                  <a:schemeClr val="accent1"/>
                </a:solidFill>
              </a:rPr>
              <a:t>max Revenue</a:t>
            </a:r>
            <a:r>
              <a:rPr lang="en-US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en-US" dirty="0" smtClean="0"/>
              <a:t>– </a:t>
            </a:r>
            <a:r>
              <a:rPr lang="en-US" altLang="ja-JP" u="sng" dirty="0" smtClean="0">
                <a:solidFill>
                  <a:schemeClr val="accent2"/>
                </a:solidFill>
              </a:rPr>
              <a:t>min Cost</a:t>
            </a:r>
            <a:r>
              <a:rPr lang="ja-JP" altLang="en-US" dirty="0" smtClean="0">
                <a:solidFill>
                  <a:schemeClr val="accent2"/>
                </a:solidFill>
              </a:rPr>
              <a:t> 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cxnSp>
        <p:nvCxnSpPr>
          <p:cNvPr id="7" name="直線矢印コネクタ 6"/>
          <p:cNvCxnSpPr>
            <a:endCxn id="8" idx="0"/>
          </p:cNvCxnSpPr>
          <p:nvPr/>
        </p:nvCxnSpPr>
        <p:spPr>
          <a:xfrm flipH="1">
            <a:off x="2362200" y="2523067"/>
            <a:ext cx="1921934" cy="368882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440266" y="2891949"/>
            <a:ext cx="3843867" cy="1200329"/>
          </a:xfrm>
          <a:prstGeom prst="rect">
            <a:avLst/>
          </a:prstGeom>
          <a:noFill/>
          <a:ln w="28575" cmpd="sng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ja-JP" sz="3600" dirty="0"/>
              <a:t>m</a:t>
            </a:r>
            <a:r>
              <a:rPr lang="en-US" altLang="ja-JP" sz="3600" dirty="0" smtClean="0"/>
              <a:t>ax revenue = max </a:t>
            </a:r>
            <a:r>
              <a:rPr lang="ja-JP" altLang="en-US" sz="3600" dirty="0" smtClean="0"/>
              <a:t>採取した</a:t>
            </a:r>
            <a:r>
              <a:rPr lang="en-US" altLang="ja-JP" sz="3600" dirty="0" smtClean="0"/>
              <a:t>LNG</a:t>
            </a:r>
            <a:r>
              <a:rPr lang="ja-JP" altLang="en-US" sz="3600" dirty="0" smtClean="0"/>
              <a:t> </a:t>
            </a:r>
            <a:r>
              <a:rPr lang="en-US" altLang="ja-JP" sz="3600" dirty="0" smtClean="0"/>
              <a:t>A[m</a:t>
            </a:r>
            <a:r>
              <a:rPr lang="en-US" altLang="ja-JP" sz="3600" baseline="30000" dirty="0" smtClean="0"/>
              <a:t>3</a:t>
            </a:r>
            <a:r>
              <a:rPr lang="en-US" altLang="ja-JP" sz="3600" dirty="0" smtClean="0"/>
              <a:t>]</a:t>
            </a:r>
            <a:endParaRPr kumimoji="1" lang="ja-JP" altLang="en-US" sz="3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555067" y="2891949"/>
            <a:ext cx="4131733" cy="2308324"/>
          </a:xfrm>
          <a:prstGeom prst="rect">
            <a:avLst/>
          </a:prstGeom>
          <a:noFill/>
          <a:ln w="28575" cmpd="sng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運転費は、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lang="ja-JP" altLang="en-US" sz="3200" dirty="0" smtClean="0"/>
              <a:t>・船の航行戦略</a:t>
            </a:r>
            <a:endParaRPr lang="en-US" altLang="ja-JP" sz="3200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に依存する。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32217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8686"/>
            <a:ext cx="8229600" cy="954247"/>
          </a:xfrm>
        </p:spPr>
        <p:txBody>
          <a:bodyPr/>
          <a:lstStyle/>
          <a:p>
            <a:r>
              <a:rPr kumimoji="1" lang="ja-JP" altLang="en-US" dirty="0" smtClean="0"/>
              <a:t>目的：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年後の利益最大化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200" y="1995142"/>
            <a:ext cx="8229600" cy="83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/>
              <a:t>m</a:t>
            </a:r>
            <a:r>
              <a:rPr lang="en-US" altLang="ja-JP" dirty="0" smtClean="0"/>
              <a:t>ax</a:t>
            </a:r>
            <a:r>
              <a:rPr lang="en-US" altLang="en-US" dirty="0" smtClean="0"/>
              <a:t> Profit = </a:t>
            </a:r>
            <a:r>
              <a:rPr lang="en-US" altLang="en-US" u="sng" dirty="0" smtClean="0">
                <a:solidFill>
                  <a:schemeClr val="accent1"/>
                </a:solidFill>
              </a:rPr>
              <a:t>max Revenue</a:t>
            </a:r>
            <a:r>
              <a:rPr lang="en-US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en-US" dirty="0" smtClean="0"/>
              <a:t>– </a:t>
            </a:r>
            <a:r>
              <a:rPr lang="en-US" altLang="ja-JP" u="sng" dirty="0" smtClean="0">
                <a:solidFill>
                  <a:schemeClr val="accent2"/>
                </a:solidFill>
              </a:rPr>
              <a:t>min Cost</a:t>
            </a:r>
            <a:r>
              <a:rPr lang="ja-JP" altLang="en-US" dirty="0" smtClean="0">
                <a:solidFill>
                  <a:schemeClr val="accent2"/>
                </a:solidFill>
              </a:rPr>
              <a:t> 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299200" y="2523067"/>
            <a:ext cx="818510" cy="86360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4910667" y="3386667"/>
            <a:ext cx="3776133" cy="1569660"/>
          </a:xfrm>
          <a:prstGeom prst="rect">
            <a:avLst/>
          </a:prstGeom>
          <a:noFill/>
          <a:ln w="28575" cmpd="sng"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ja-JP" sz="3200" dirty="0"/>
              <a:t>m</a:t>
            </a:r>
            <a:r>
              <a:rPr lang="en-US" altLang="ja-JP" sz="3200" dirty="0" smtClean="0"/>
              <a:t>in Cost = </a:t>
            </a:r>
          </a:p>
          <a:p>
            <a:r>
              <a:rPr lang="en-US" altLang="ja-JP" sz="3200" dirty="0"/>
              <a:t>m</a:t>
            </a:r>
            <a:r>
              <a:rPr lang="en-US" altLang="ja-JP" sz="3200" dirty="0" smtClean="0"/>
              <a:t>in </a:t>
            </a:r>
            <a:r>
              <a:rPr lang="ja-JP" altLang="en-US" sz="3200" dirty="0" smtClean="0"/>
              <a:t>運転費</a:t>
            </a:r>
            <a:r>
              <a:rPr lang="en-US" altLang="ja-JP" sz="3200" dirty="0" smtClean="0"/>
              <a:t>+ </a:t>
            </a:r>
            <a:r>
              <a:rPr lang="en-US" altLang="ja-JP" sz="3200" dirty="0"/>
              <a:t>min </a:t>
            </a:r>
            <a:r>
              <a:rPr lang="en-US" altLang="ja-JP" sz="3200" dirty="0" smtClean="0"/>
              <a:t>   </a:t>
            </a:r>
            <a:r>
              <a:rPr lang="ja-JP" altLang="en-US" sz="3200" dirty="0" smtClean="0"/>
              <a:t>建設費</a:t>
            </a:r>
            <a:r>
              <a:rPr lang="en-US" altLang="ja-JP" sz="3200" dirty="0" smtClean="0"/>
              <a:t>+ </a:t>
            </a:r>
            <a:r>
              <a:rPr lang="en-US" altLang="ja-JP" sz="3200" dirty="0"/>
              <a:t>min </a:t>
            </a:r>
            <a:r>
              <a:rPr lang="ja-JP" altLang="en-US" sz="3200" dirty="0" smtClean="0"/>
              <a:t>固定費</a:t>
            </a:r>
            <a:endParaRPr kumimoji="1" lang="ja-JP" altLang="en-US" sz="3200" dirty="0"/>
          </a:p>
        </p:txBody>
      </p:sp>
      <p:sp>
        <p:nvSpPr>
          <p:cNvPr id="6" name="フレーム 5"/>
          <p:cNvSpPr/>
          <p:nvPr/>
        </p:nvSpPr>
        <p:spPr>
          <a:xfrm>
            <a:off x="4910667" y="3877733"/>
            <a:ext cx="2207043" cy="621394"/>
          </a:xfrm>
          <a:prstGeom prst="frame">
            <a:avLst/>
          </a:prstGeom>
          <a:solidFill>
            <a:srgbClr val="C0504D"/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57200" y="2891949"/>
            <a:ext cx="4131733" cy="2800767"/>
          </a:xfrm>
          <a:prstGeom prst="rect">
            <a:avLst/>
          </a:prstGeom>
          <a:noFill/>
          <a:ln w="28575" cmpd="sng"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800" dirty="0" smtClean="0"/>
              <a:t>運転費は、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lang="ja-JP" altLang="en-US" sz="3200" dirty="0" smtClean="0"/>
              <a:t>・船の航行戦略（航行速度</a:t>
            </a:r>
            <a:r>
              <a:rPr lang="en-US" altLang="ja-JP" sz="3200" dirty="0" smtClean="0"/>
              <a:t>v</a:t>
            </a:r>
            <a:r>
              <a:rPr lang="ja-JP" altLang="ja-JP" sz="3200" dirty="0" smtClean="0"/>
              <a:t>[</a:t>
            </a:r>
            <a:r>
              <a:rPr lang="en-US" altLang="ja-JP" sz="3200" dirty="0" smtClean="0"/>
              <a:t>km/h]</a:t>
            </a:r>
            <a:r>
              <a:rPr lang="ja-JP" altLang="en-US" sz="3200" dirty="0" smtClean="0"/>
              <a:t>）</a:t>
            </a:r>
            <a:endParaRPr lang="en-US" altLang="ja-JP" sz="3200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に依存する。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90925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手法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348686"/>
            <a:ext cx="8229600" cy="954247"/>
          </a:xfrm>
        </p:spPr>
        <p:txBody>
          <a:bodyPr/>
          <a:lstStyle/>
          <a:p>
            <a:r>
              <a:rPr kumimoji="1" lang="ja-JP" altLang="en-US" dirty="0" smtClean="0"/>
              <a:t>目的：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年後の利益最大化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457200" y="1995142"/>
            <a:ext cx="8229600" cy="832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dirty="0"/>
              <a:t>m</a:t>
            </a:r>
            <a:r>
              <a:rPr lang="en-US" altLang="ja-JP" dirty="0" smtClean="0"/>
              <a:t>ax</a:t>
            </a:r>
            <a:r>
              <a:rPr lang="en-US" altLang="en-US" dirty="0" smtClean="0"/>
              <a:t> Profit = </a:t>
            </a:r>
            <a:r>
              <a:rPr lang="en-US" altLang="en-US" u="sng" dirty="0" smtClean="0">
                <a:solidFill>
                  <a:schemeClr val="accent1"/>
                </a:solidFill>
              </a:rPr>
              <a:t>max Revenue</a:t>
            </a:r>
            <a:r>
              <a:rPr lang="en-US" altLang="en-US" dirty="0" smtClean="0">
                <a:solidFill>
                  <a:schemeClr val="accent1"/>
                </a:solidFill>
              </a:rPr>
              <a:t> </a:t>
            </a:r>
            <a:r>
              <a:rPr lang="en-US" altLang="en-US" dirty="0" smtClean="0"/>
              <a:t>– </a:t>
            </a:r>
            <a:r>
              <a:rPr lang="en-US" altLang="ja-JP" u="sng" dirty="0" smtClean="0">
                <a:solidFill>
                  <a:schemeClr val="accent2"/>
                </a:solidFill>
              </a:rPr>
              <a:t>min Cost</a:t>
            </a:r>
            <a:r>
              <a:rPr lang="ja-JP" altLang="en-US" dirty="0" smtClean="0">
                <a:solidFill>
                  <a:schemeClr val="accent2"/>
                </a:solidFill>
              </a:rPr>
              <a:t> </a:t>
            </a:r>
            <a:endParaRPr lang="ja-JP" altLang="en-US" dirty="0">
              <a:solidFill>
                <a:schemeClr val="accent2"/>
              </a:solidFill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6299200" y="2523067"/>
            <a:ext cx="818510" cy="863600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5229643" y="3386667"/>
            <a:ext cx="3776133" cy="1569660"/>
          </a:xfrm>
          <a:prstGeom prst="rect">
            <a:avLst/>
          </a:prstGeom>
          <a:noFill/>
          <a:ln w="28575" cmpd="sng"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ja-JP" sz="3200" dirty="0"/>
              <a:t>m</a:t>
            </a:r>
            <a:r>
              <a:rPr lang="en-US" altLang="ja-JP" sz="3200" dirty="0" smtClean="0"/>
              <a:t>in Cost = </a:t>
            </a:r>
          </a:p>
          <a:p>
            <a:r>
              <a:rPr lang="en-US" altLang="ja-JP" sz="3200" dirty="0"/>
              <a:t>m</a:t>
            </a:r>
            <a:r>
              <a:rPr lang="en-US" altLang="ja-JP" sz="3200" dirty="0" smtClean="0"/>
              <a:t>in </a:t>
            </a:r>
            <a:r>
              <a:rPr lang="ja-JP" altLang="en-US" sz="3200" dirty="0" smtClean="0"/>
              <a:t>運転費</a:t>
            </a:r>
            <a:r>
              <a:rPr lang="en-US" altLang="ja-JP" sz="3200" dirty="0" smtClean="0"/>
              <a:t>+ </a:t>
            </a:r>
            <a:r>
              <a:rPr lang="en-US" altLang="ja-JP" sz="3200" dirty="0"/>
              <a:t>min </a:t>
            </a:r>
            <a:r>
              <a:rPr lang="en-US" altLang="ja-JP" sz="3200" dirty="0" smtClean="0"/>
              <a:t>   </a:t>
            </a:r>
            <a:r>
              <a:rPr lang="ja-JP" altLang="en-US" sz="3200" dirty="0" smtClean="0"/>
              <a:t>建設費</a:t>
            </a:r>
            <a:r>
              <a:rPr lang="en-US" altLang="ja-JP" sz="3200" dirty="0" smtClean="0"/>
              <a:t>+ </a:t>
            </a:r>
            <a:r>
              <a:rPr lang="en-US" altLang="ja-JP" sz="3200" dirty="0"/>
              <a:t>min </a:t>
            </a:r>
            <a:r>
              <a:rPr lang="ja-JP" altLang="en-US" sz="3200" dirty="0" smtClean="0"/>
              <a:t>固定費</a:t>
            </a:r>
            <a:endParaRPr kumimoji="1" lang="ja-JP" altLang="en-US" sz="3200" dirty="0"/>
          </a:p>
        </p:txBody>
      </p:sp>
      <p:sp>
        <p:nvSpPr>
          <p:cNvPr id="6" name="フレーム 5"/>
          <p:cNvSpPr/>
          <p:nvPr/>
        </p:nvSpPr>
        <p:spPr>
          <a:xfrm>
            <a:off x="5229643" y="4334933"/>
            <a:ext cx="3776133" cy="621394"/>
          </a:xfrm>
          <a:prstGeom prst="frame">
            <a:avLst/>
          </a:prstGeom>
          <a:solidFill>
            <a:srgbClr val="C0504D"/>
          </a:solidFill>
          <a:ln>
            <a:solidFill>
              <a:srgbClr val="C0504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47707" y="2891949"/>
            <a:ext cx="4832293" cy="3293209"/>
          </a:xfrm>
          <a:prstGeom prst="rect">
            <a:avLst/>
          </a:prstGeom>
          <a:noFill/>
          <a:ln w="28575" cmpd="sng"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建設費</a:t>
            </a:r>
            <a:r>
              <a:rPr lang="ja-JP" altLang="en-US" sz="2800" dirty="0" smtClean="0"/>
              <a:t>、固定費は、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lang="ja-JP" altLang="en-US" sz="3200" dirty="0" smtClean="0"/>
              <a:t>・</a:t>
            </a:r>
            <a:r>
              <a:rPr lang="en-US" altLang="ja-JP" sz="3200" dirty="0" smtClean="0"/>
              <a:t>FLNG</a:t>
            </a:r>
            <a:r>
              <a:rPr lang="ja-JP" altLang="en-US" sz="3200" dirty="0" smtClean="0"/>
              <a:t> の貯蔵能力</a:t>
            </a:r>
            <a:r>
              <a:rPr lang="en-US" altLang="ja-JP" sz="3200" dirty="0" smtClean="0"/>
              <a:t> W</a:t>
            </a:r>
            <a:r>
              <a:rPr lang="en-US" altLang="ja-JP" sz="3200" baseline="-25000" dirty="0" smtClean="0"/>
              <a:t>0</a:t>
            </a:r>
            <a:r>
              <a:rPr lang="en-US" altLang="ja-JP" sz="3200" dirty="0" smtClean="0"/>
              <a:t>[m</a:t>
            </a:r>
            <a:r>
              <a:rPr lang="en-US" altLang="ja-JP" sz="3200" baseline="30000" dirty="0" smtClean="0"/>
              <a:t>3</a:t>
            </a:r>
            <a:r>
              <a:rPr lang="en-US" altLang="ja-JP" sz="3200" dirty="0" smtClean="0"/>
              <a:t>]</a:t>
            </a:r>
          </a:p>
          <a:p>
            <a:r>
              <a:rPr lang="ja-JP" altLang="en-US" sz="3200" dirty="0" smtClean="0"/>
              <a:t>・船の積載可能量</a:t>
            </a:r>
            <a:r>
              <a:rPr lang="en-US" altLang="ja-JP" sz="3200" dirty="0" smtClean="0"/>
              <a:t> W[m</a:t>
            </a:r>
            <a:r>
              <a:rPr lang="en-US" altLang="ja-JP" sz="3200" baseline="30000" dirty="0" smtClean="0"/>
              <a:t>3</a:t>
            </a:r>
            <a:r>
              <a:rPr lang="en-US" altLang="ja-JP" sz="3200" dirty="0" smtClean="0"/>
              <a:t>]</a:t>
            </a:r>
          </a:p>
          <a:p>
            <a:r>
              <a:rPr lang="ja-JP" altLang="en-US" sz="3200" dirty="0" smtClean="0"/>
              <a:t>・船の隻数</a:t>
            </a:r>
            <a:r>
              <a:rPr lang="en-US" altLang="ja-JP" sz="3200" dirty="0" smtClean="0"/>
              <a:t> N[</a:t>
            </a:r>
            <a:r>
              <a:rPr lang="ja-JP" altLang="en-US" sz="3200" dirty="0" smtClean="0"/>
              <a:t>隻</a:t>
            </a:r>
            <a:r>
              <a:rPr lang="en-US" altLang="ja-JP" sz="3200" dirty="0" smtClean="0"/>
              <a:t>]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に依存する。</a:t>
            </a: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208800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まとめると、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CC018-E5C4-CA4D-9E93-0C6755BEFDA0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7200" y="1439334"/>
            <a:ext cx="3928533" cy="646331"/>
          </a:xfrm>
          <a:prstGeom prst="rect">
            <a:avLst/>
          </a:prstGeom>
          <a:noFill/>
          <a:ln w="28575" cmpd="sng"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/>
              <a:t>m</a:t>
            </a:r>
            <a:r>
              <a:rPr lang="en-US" altLang="ja-JP" sz="3600" dirty="0" smtClean="0"/>
              <a:t>ax </a:t>
            </a:r>
            <a:r>
              <a:rPr lang="en-US" altLang="ja-JP" sz="3600" dirty="0"/>
              <a:t>R</a:t>
            </a:r>
            <a:r>
              <a:rPr lang="en-US" altLang="ja-JP" sz="3600" dirty="0" smtClean="0"/>
              <a:t>evenue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75200" y="1448377"/>
            <a:ext cx="3911601" cy="646331"/>
          </a:xfrm>
          <a:prstGeom prst="rect">
            <a:avLst/>
          </a:prstGeom>
          <a:noFill/>
          <a:ln w="28575" cmpd="sng">
            <a:solidFill>
              <a:srgbClr val="C0504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3600" dirty="0" smtClean="0"/>
              <a:t>min</a:t>
            </a:r>
            <a:r>
              <a:rPr kumimoji="1" lang="en-US" altLang="ja-JP" sz="3600" dirty="0" smtClean="0"/>
              <a:t> Cost</a:t>
            </a:r>
            <a:endParaRPr kumimoji="1" lang="ja-JP" altLang="en-US" sz="36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7199" y="2472267"/>
            <a:ext cx="39285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dirty="0" smtClean="0"/>
              <a:t>採取した</a:t>
            </a:r>
            <a:r>
              <a:rPr lang="en-US" altLang="ja-JP" sz="3200" dirty="0" smtClean="0"/>
              <a:t>LNG A</a:t>
            </a:r>
            <a:r>
              <a:rPr lang="en-US" altLang="ja-JP" sz="3200" dirty="0"/>
              <a:t>[m</a:t>
            </a:r>
            <a:r>
              <a:rPr lang="en-US" altLang="ja-JP" sz="3200" baseline="30000" dirty="0"/>
              <a:t>3</a:t>
            </a:r>
            <a:r>
              <a:rPr lang="en-US" altLang="ja-JP" sz="3200" dirty="0" smtClean="0"/>
              <a:t>]</a:t>
            </a:r>
            <a:r>
              <a:rPr kumimoji="1" lang="en-US" altLang="ja-JP" sz="3200" dirty="0" smtClean="0"/>
              <a:t> </a:t>
            </a:r>
            <a:endParaRPr kumimoji="1" lang="ja-JP" altLang="en-US" sz="32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588933" y="2472267"/>
            <a:ext cx="44365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 smtClean="0"/>
              <a:t>FLNG</a:t>
            </a:r>
            <a:r>
              <a:rPr lang="ja-JP" altLang="en-US" sz="3200" dirty="0" smtClean="0"/>
              <a:t> </a:t>
            </a:r>
            <a:r>
              <a:rPr lang="ja-JP" altLang="en-US" sz="3200" dirty="0"/>
              <a:t>の貯蔵</a:t>
            </a:r>
            <a:r>
              <a:rPr lang="ja-JP" altLang="en-US" sz="3200" dirty="0" smtClean="0"/>
              <a:t>能力</a:t>
            </a:r>
            <a:r>
              <a:rPr lang="en-US" altLang="ja-JP" sz="3200" dirty="0" smtClean="0"/>
              <a:t>W</a:t>
            </a:r>
            <a:r>
              <a:rPr lang="en-US" altLang="ja-JP" sz="3200" baseline="-25000" dirty="0" smtClean="0"/>
              <a:t>0</a:t>
            </a:r>
            <a:r>
              <a:rPr lang="en-US" altLang="ja-JP" sz="3200" dirty="0"/>
              <a:t>[m</a:t>
            </a:r>
            <a:r>
              <a:rPr lang="en-US" altLang="ja-JP" sz="3200" baseline="30000" dirty="0"/>
              <a:t>3</a:t>
            </a:r>
            <a:r>
              <a:rPr lang="en-US" altLang="ja-JP" sz="3200" dirty="0"/>
              <a:t>]</a:t>
            </a:r>
          </a:p>
          <a:p>
            <a:endParaRPr lang="en-US" altLang="ja-JP" sz="3200" dirty="0" smtClean="0"/>
          </a:p>
          <a:p>
            <a:r>
              <a:rPr lang="ja-JP" altLang="en-US" sz="3200" dirty="0" smtClean="0"/>
              <a:t>船</a:t>
            </a:r>
            <a:r>
              <a:rPr lang="ja-JP" altLang="en-US" sz="3200" dirty="0"/>
              <a:t>の積載可能量</a:t>
            </a:r>
            <a:r>
              <a:rPr lang="en-US" altLang="ja-JP" sz="3200" dirty="0"/>
              <a:t> W[m</a:t>
            </a:r>
            <a:r>
              <a:rPr lang="en-US" altLang="ja-JP" sz="3200" baseline="30000" dirty="0"/>
              <a:t>3</a:t>
            </a:r>
            <a:r>
              <a:rPr lang="en-US" altLang="ja-JP" sz="3200" dirty="0"/>
              <a:t>]</a:t>
            </a:r>
          </a:p>
          <a:p>
            <a:endParaRPr lang="en-US" altLang="ja-JP" sz="3200" dirty="0" smtClean="0"/>
          </a:p>
          <a:p>
            <a:r>
              <a:rPr lang="ja-JP" altLang="en-US" sz="3200" dirty="0" smtClean="0"/>
              <a:t>船</a:t>
            </a:r>
            <a:r>
              <a:rPr lang="ja-JP" altLang="en-US" sz="3200" dirty="0"/>
              <a:t>の隻数</a:t>
            </a:r>
            <a:r>
              <a:rPr lang="en-US" altLang="ja-JP" sz="3200" dirty="0"/>
              <a:t> N[</a:t>
            </a:r>
            <a:r>
              <a:rPr lang="ja-JP" altLang="en-US" sz="3200" dirty="0"/>
              <a:t>隻</a:t>
            </a:r>
            <a:r>
              <a:rPr lang="en-US" altLang="ja-JP" sz="3200" dirty="0" smtClean="0"/>
              <a:t>]</a:t>
            </a:r>
          </a:p>
          <a:p>
            <a:endParaRPr lang="en-US" altLang="ja-JP" sz="3200" dirty="0"/>
          </a:p>
          <a:p>
            <a:r>
              <a:rPr lang="en-US" altLang="en-US" sz="3200" dirty="0" err="1" smtClean="0"/>
              <a:t>航行速度v</a:t>
            </a:r>
            <a:r>
              <a:rPr lang="en-US" altLang="en-US" sz="3200" dirty="0" smtClean="0"/>
              <a:t>[km/h]</a:t>
            </a:r>
            <a:endParaRPr lang="en-US" altLang="ja-JP" sz="2800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7653867" y="5198533"/>
            <a:ext cx="0" cy="813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図形グループ 24"/>
          <p:cNvGrpSpPr/>
          <p:nvPr/>
        </p:nvGrpSpPr>
        <p:grpSpPr>
          <a:xfrm>
            <a:off x="457199" y="2472267"/>
            <a:ext cx="7196669" cy="3539430"/>
            <a:chOff x="457199" y="2472267"/>
            <a:chExt cx="7196669" cy="3539430"/>
          </a:xfrm>
        </p:grpSpPr>
        <p:cxnSp>
          <p:nvCxnSpPr>
            <p:cNvPr id="10" name="直線コネクタ 9"/>
            <p:cNvCxnSpPr/>
            <p:nvPr/>
          </p:nvCxnSpPr>
          <p:spPr>
            <a:xfrm>
              <a:off x="457199" y="2472267"/>
              <a:ext cx="0" cy="3539430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457199" y="6011697"/>
              <a:ext cx="7196668" cy="0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4385732" y="5198533"/>
              <a:ext cx="3268136" cy="0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457199" y="2472267"/>
              <a:ext cx="3928533" cy="0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4385732" y="2472267"/>
              <a:ext cx="1" cy="2726266"/>
            </a:xfrm>
            <a:prstGeom prst="line">
              <a:avLst/>
            </a:prstGeom>
            <a:ln w="38100" cmpd="sng">
              <a:solidFill>
                <a:srgbClr val="4F81B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図形グループ 34"/>
          <p:cNvGrpSpPr/>
          <p:nvPr/>
        </p:nvGrpSpPr>
        <p:grpSpPr>
          <a:xfrm>
            <a:off x="4588933" y="2472267"/>
            <a:ext cx="4436534" cy="2506133"/>
            <a:chOff x="4588933" y="2472267"/>
            <a:chExt cx="4436534" cy="2506133"/>
          </a:xfrm>
        </p:grpSpPr>
        <p:cxnSp>
          <p:nvCxnSpPr>
            <p:cNvPr id="27" name="直線コネクタ 26"/>
            <p:cNvCxnSpPr/>
            <p:nvPr/>
          </p:nvCxnSpPr>
          <p:spPr>
            <a:xfrm>
              <a:off x="4588933" y="2472267"/>
              <a:ext cx="0" cy="2506133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4588933" y="4978400"/>
              <a:ext cx="4436534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9025467" y="2472267"/>
              <a:ext cx="0" cy="2506133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4588933" y="2472267"/>
              <a:ext cx="4436534" cy="0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テキスト ボックス 35"/>
          <p:cNvSpPr txBox="1"/>
          <p:nvPr/>
        </p:nvSpPr>
        <p:spPr>
          <a:xfrm>
            <a:off x="457199" y="5156021"/>
            <a:ext cx="8568267" cy="1200329"/>
          </a:xfrm>
          <a:prstGeom prst="rect">
            <a:avLst/>
          </a:prstGeom>
          <a:solidFill>
            <a:schemeClr val="bg1"/>
          </a:solidFill>
          <a:ln w="57150" cmpd="sng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 smtClean="0"/>
              <a:t>シミュレーションを通じて一定値</a:t>
            </a:r>
            <a:endParaRPr kumimoji="1" lang="en-US" altLang="ja-JP" sz="3600" dirty="0" smtClean="0"/>
          </a:p>
          <a:p>
            <a:pPr algn="ctr"/>
            <a:r>
              <a:rPr lang="en-US" altLang="ja-JP" sz="3600" dirty="0" smtClean="0"/>
              <a:t>⇨</a:t>
            </a:r>
            <a:r>
              <a:rPr kumimoji="1" lang="ja-JP" altLang="en-US" sz="3600" dirty="0" smtClean="0"/>
              <a:t>効率的に解探索</a:t>
            </a:r>
            <a:r>
              <a:rPr lang="ja-JP" altLang="en-US" sz="3600" dirty="0" smtClean="0"/>
              <a:t>（人口蜂コロニー）</a:t>
            </a:r>
            <a:endParaRPr kumimoji="1" lang="en-US" altLang="ja-JP" sz="3600" dirty="0" smtClean="0"/>
          </a:p>
        </p:txBody>
      </p:sp>
    </p:spTree>
    <p:extLst>
      <p:ext uri="{BB962C8B-B14F-4D97-AF65-F5344CB8AC3E}">
        <p14:creationId xmlns:p14="http://schemas.microsoft.com/office/powerpoint/2010/main" val="3481938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1580</Words>
  <Application>Microsoft Macintosh PowerPoint</Application>
  <PresentationFormat>画面に合わせる (4:3)</PresentationFormat>
  <Paragraphs>300</Paragraphs>
  <Slides>41</Slides>
  <Notes>4</Notes>
  <HiddenSlides>1</HiddenSlides>
  <MMClips>4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41</vt:i4>
      </vt:variant>
    </vt:vector>
  </HeadingPairs>
  <TitlesOfParts>
    <vt:vector size="42" baseType="lpstr">
      <vt:lpstr>ホワイト</vt:lpstr>
      <vt:lpstr>応用プロジェクト</vt:lpstr>
      <vt:lpstr>目次</vt:lpstr>
      <vt:lpstr>ガイドライン</vt:lpstr>
      <vt:lpstr>目的</vt:lpstr>
      <vt:lpstr>手法</vt:lpstr>
      <vt:lpstr>手法</vt:lpstr>
      <vt:lpstr>手法</vt:lpstr>
      <vt:lpstr>手法</vt:lpstr>
      <vt:lpstr>まとめると、</vt:lpstr>
      <vt:lpstr>まとめると、</vt:lpstr>
      <vt:lpstr>まとめると、</vt:lpstr>
      <vt:lpstr>最も効率良くLNGを回収でき、速度を抑えた航行戦略！</vt:lpstr>
      <vt:lpstr>PowerPoint プレゼンテーション</vt:lpstr>
      <vt:lpstr>PowerPoint プレゼンテーション</vt:lpstr>
      <vt:lpstr>戦略1</vt:lpstr>
      <vt:lpstr>PowerPoint プレゼンテーション</vt:lpstr>
      <vt:lpstr>戦略2</vt:lpstr>
      <vt:lpstr>戦略3</vt:lpstr>
      <vt:lpstr>戦略3</vt:lpstr>
      <vt:lpstr>戦略3</vt:lpstr>
      <vt:lpstr>戦略3</vt:lpstr>
      <vt:lpstr>PowerPoint プレゼンテーション</vt:lpstr>
      <vt:lpstr>戦略4</vt:lpstr>
      <vt:lpstr>最終的に</vt:lpstr>
      <vt:lpstr>戦略を試してみた結果</vt:lpstr>
      <vt:lpstr>PowerPoint プレゼンテーション</vt:lpstr>
      <vt:lpstr>戦略を試してみた結果</vt:lpstr>
      <vt:lpstr>戦略を試してみた結果</vt:lpstr>
      <vt:lpstr>パラメータ最適化</vt:lpstr>
      <vt:lpstr>人口蜂コロニー（ABC）アルゴリズム</vt:lpstr>
      <vt:lpstr>なぜABCなのか</vt:lpstr>
      <vt:lpstr>ABCの検証</vt:lpstr>
      <vt:lpstr>ロバスト性の確認</vt:lpstr>
      <vt:lpstr>PowerPoint プレゼンテーション</vt:lpstr>
      <vt:lpstr>前提</vt:lpstr>
      <vt:lpstr>前提</vt:lpstr>
      <vt:lpstr>結果（経済性の評価）</vt:lpstr>
      <vt:lpstr>結果（経済性の評価）</vt:lpstr>
      <vt:lpstr>PowerPoint プレゼンテーション</vt:lpstr>
      <vt:lpstr>PowerPoint プレゼンテーション</vt:lpstr>
      <vt:lpstr>考察</vt:lpstr>
    </vt:vector>
  </TitlesOfParts>
  <Company>東京大学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応用プロジェクト</dc:title>
  <dc:creator>岡 太朗</dc:creator>
  <cp:lastModifiedBy>横山 勇輝</cp:lastModifiedBy>
  <cp:revision>192</cp:revision>
  <dcterms:created xsi:type="dcterms:W3CDTF">2015-01-22T04:50:02Z</dcterms:created>
  <dcterms:modified xsi:type="dcterms:W3CDTF">2015-01-29T05:11:43Z</dcterms:modified>
</cp:coreProperties>
</file>